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78"/>
  </p:notesMasterIdLst>
  <p:handoutMasterIdLst>
    <p:handoutMasterId r:id="rId79"/>
  </p:handoutMasterIdLst>
  <p:sldIdLst>
    <p:sldId id="265" r:id="rId2"/>
    <p:sldId id="292" r:id="rId3"/>
    <p:sldId id="293" r:id="rId4"/>
    <p:sldId id="296" r:id="rId5"/>
    <p:sldId id="297" r:id="rId6"/>
    <p:sldId id="321" r:id="rId7"/>
    <p:sldId id="322" r:id="rId8"/>
    <p:sldId id="323" r:id="rId9"/>
    <p:sldId id="324" r:id="rId10"/>
    <p:sldId id="325" r:id="rId11"/>
    <p:sldId id="327" r:id="rId12"/>
    <p:sldId id="326" r:id="rId13"/>
    <p:sldId id="332" r:id="rId14"/>
    <p:sldId id="333" r:id="rId15"/>
    <p:sldId id="334" r:id="rId16"/>
    <p:sldId id="329" r:id="rId17"/>
    <p:sldId id="328" r:id="rId18"/>
    <p:sldId id="335" r:id="rId19"/>
    <p:sldId id="336" r:id="rId20"/>
    <p:sldId id="337" r:id="rId21"/>
    <p:sldId id="330" r:id="rId22"/>
    <p:sldId id="331" r:id="rId23"/>
    <p:sldId id="338" r:id="rId24"/>
    <p:sldId id="339" r:id="rId25"/>
    <p:sldId id="340" r:id="rId26"/>
    <p:sldId id="341" r:id="rId27"/>
    <p:sldId id="342" r:id="rId28"/>
    <p:sldId id="343" r:id="rId29"/>
    <p:sldId id="294" r:id="rId30"/>
    <p:sldId id="295" r:id="rId31"/>
    <p:sldId id="300" r:id="rId32"/>
    <p:sldId id="301" r:id="rId33"/>
    <p:sldId id="302" r:id="rId34"/>
    <p:sldId id="304" r:id="rId35"/>
    <p:sldId id="305" r:id="rId36"/>
    <p:sldId id="306" r:id="rId37"/>
    <p:sldId id="307" r:id="rId38"/>
    <p:sldId id="268" r:id="rId39"/>
    <p:sldId id="267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4" r:id="rId54"/>
    <p:sldId id="282" r:id="rId55"/>
    <p:sldId id="286" r:id="rId56"/>
    <p:sldId id="288" r:id="rId57"/>
    <p:sldId id="290" r:id="rId58"/>
    <p:sldId id="291" r:id="rId59"/>
    <p:sldId id="283" r:id="rId60"/>
    <p:sldId id="285" r:id="rId61"/>
    <p:sldId id="287" r:id="rId62"/>
    <p:sldId id="299" r:id="rId63"/>
    <p:sldId id="298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1"/>
    <a:srgbClr val="DDEE00"/>
    <a:srgbClr val="9B9794"/>
    <a:srgbClr val="0000FF"/>
    <a:srgbClr val="FF00FF"/>
    <a:srgbClr val="267DCB"/>
    <a:srgbClr val="25A725"/>
    <a:srgbClr val="2DC92D"/>
    <a:srgbClr val="FE0000"/>
    <a:srgbClr val="00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9" autoAdjust="0"/>
    <p:restoredTop sz="95701" autoAdjust="0"/>
  </p:normalViewPr>
  <p:slideViewPr>
    <p:cSldViewPr snapToGrid="0" snapToObjects="1">
      <p:cViewPr varScale="1">
        <p:scale>
          <a:sx n="101" d="100"/>
          <a:sy n="101" d="100"/>
        </p:scale>
        <p:origin x="516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200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21/04/2018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955F-7AD0-49A9-94B1-62B5205F5FF8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731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AIA - Image Segmentation</a:t>
            </a:r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– A.A. 2017-2018 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472023" y="5394348"/>
            <a:ext cx="64129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‹N›</a:t>
            </a:fld>
            <a:r>
              <a:rPr lang="en-US" sz="1200" dirty="0" smtClean="0">
                <a:solidFill>
                  <a:srgbClr val="085091"/>
                </a:solidFill>
                <a:latin typeface="Trebuchet MS" pitchFamily="34" charset="0"/>
              </a:rPr>
              <a:t>/77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2407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Image Segmentation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988849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Image Segmentation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</a:t>
            </a:r>
            <a:r>
              <a:rPr lang="it-IT" smtClean="0"/>
              <a:t>dello schem</a:t>
            </a:r>
          </a:p>
          <a:p>
            <a:pPr lvl="0"/>
            <a:r>
              <a:rPr lang="it-IT" smtClean="0"/>
              <a:t>a</a:t>
            </a:r>
            <a:endParaRPr lang="it-IT" dirty="0" smtClean="0"/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6132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Image Segmentation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64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7" Type="http://schemas.openxmlformats.org/officeDocument/2006/relationships/image" Target="../media/image76.jp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gif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89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0.png"/><Relationship Id="rId4" Type="http://schemas.openxmlformats.org/officeDocument/2006/relationships/image" Target="../media/image5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gif"/><Relationship Id="rId4" Type="http://schemas.openxmlformats.org/officeDocument/2006/relationships/image" Target="../media/image10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5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gif"/><Relationship Id="rId2" Type="http://schemas.openxmlformats.org/officeDocument/2006/relationships/image" Target="../media/image107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0.png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11" Type="http://schemas.openxmlformats.org/officeDocument/2006/relationships/image" Target="../media/image880.png"/><Relationship Id="rId5" Type="http://schemas.openxmlformats.org/officeDocument/2006/relationships/image" Target="../media/image120.png"/><Relationship Id="rId10" Type="http://schemas.openxmlformats.org/officeDocument/2006/relationships/image" Target="../media/image38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Advanced Image Analysis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a.a</a:t>
            </a:r>
            <a:r>
              <a:rPr lang="en-US" sz="1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. 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2017-2018, 2</a:t>
            </a:r>
            <a:r>
              <a:rPr lang="en-US" sz="2000" b="1" baseline="30000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Module 4</a:t>
            </a:r>
            <a:endParaRPr lang="en-US" sz="40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Image Segmentation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Edges, noise, and derivatives</a:t>
            </a:r>
            <a:endParaRPr lang="en-US" dirty="0"/>
          </a:p>
        </p:txBody>
      </p:sp>
      <p:sp>
        <p:nvSpPr>
          <p:cNvPr id="4" name="Segnaposto testo 4"/>
          <p:cNvSpPr txBox="1">
            <a:spLocks/>
          </p:cNvSpPr>
          <p:nvPr/>
        </p:nvSpPr>
        <p:spPr>
          <a:xfrm>
            <a:off x="206645" y="774050"/>
            <a:ext cx="5527405" cy="4448468"/>
          </a:xfrm>
          <a:prstGeom prst="rect">
            <a:avLst/>
          </a:prstGeom>
        </p:spPr>
        <p:txBody>
          <a:bodyPr lIns="0" tIns="108000" rIns="0" anchor="ctr" anchorCtr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although </a:t>
            </a:r>
            <a:r>
              <a:rPr lang="en-US" b="1" dirty="0"/>
              <a:t>noise</a:t>
            </a:r>
            <a:r>
              <a:rPr lang="en-US" dirty="0"/>
              <a:t> is almost invisible in the images, even a </a:t>
            </a:r>
            <a:r>
              <a:rPr lang="en-US" i="1" dirty="0" smtClean="0"/>
              <a:t>tiny amount </a:t>
            </a:r>
            <a:r>
              <a:rPr lang="en-US" dirty="0"/>
              <a:t>of noise strongly affects the </a:t>
            </a:r>
            <a:r>
              <a:rPr lang="en-US" b="1" dirty="0"/>
              <a:t>second derivative </a:t>
            </a:r>
            <a:r>
              <a:rPr lang="en-US" dirty="0"/>
              <a:t>and </a:t>
            </a:r>
            <a:r>
              <a:rPr lang="en-US" dirty="0" smtClean="0"/>
              <a:t>a modest </a:t>
            </a:r>
            <a:r>
              <a:rPr lang="en-US" dirty="0"/>
              <a:t>amount of noise can ruin the </a:t>
            </a:r>
            <a:r>
              <a:rPr lang="en-US" b="1" dirty="0"/>
              <a:t>first </a:t>
            </a:r>
            <a:r>
              <a:rPr lang="en-US" b="1" dirty="0" smtClean="0"/>
              <a:t>derivative</a:t>
            </a:r>
            <a:endParaRPr lang="en-US" b="1" dirty="0"/>
          </a:p>
          <a:p>
            <a:pPr lvl="1"/>
            <a:r>
              <a:rPr lang="en-US" dirty="0"/>
              <a:t>s</a:t>
            </a:r>
            <a:r>
              <a:rPr lang="en-US" dirty="0" smtClean="0"/>
              <a:t>ince </a:t>
            </a:r>
            <a:r>
              <a:rPr lang="en-US" dirty="0"/>
              <a:t>derivative operators are the principal tool for </a:t>
            </a:r>
            <a:r>
              <a:rPr lang="en-US" dirty="0" smtClean="0"/>
              <a:t>edge detection</a:t>
            </a:r>
            <a:r>
              <a:rPr lang="en-US" dirty="0"/>
              <a:t>, their effectiveness in real image can be </a:t>
            </a:r>
            <a:r>
              <a:rPr lang="en-US" i="1" dirty="0" smtClean="0"/>
              <a:t>questioned</a:t>
            </a:r>
            <a:endParaRPr lang="en-US" i="1" dirty="0"/>
          </a:p>
          <a:p>
            <a:r>
              <a:rPr lang="en-US" dirty="0"/>
              <a:t>t</a:t>
            </a:r>
            <a:r>
              <a:rPr lang="en-US" dirty="0" smtClean="0"/>
              <a:t>hree </a:t>
            </a:r>
            <a:r>
              <a:rPr lang="en-US" dirty="0"/>
              <a:t>fundamental steps have to be performed in </a:t>
            </a:r>
            <a:r>
              <a:rPr lang="en-US" dirty="0" smtClean="0"/>
              <a:t>edge detection</a:t>
            </a:r>
            <a:r>
              <a:rPr lang="en-US" dirty="0"/>
              <a:t>:</a:t>
            </a:r>
          </a:p>
          <a:p>
            <a:pPr lvl="1"/>
            <a:r>
              <a:rPr lang="en-US" b="1" dirty="0" smtClean="0"/>
              <a:t>smoothing</a:t>
            </a:r>
            <a:r>
              <a:rPr lang="en-US" dirty="0" smtClean="0"/>
              <a:t> </a:t>
            </a:r>
            <a:r>
              <a:rPr lang="en-US" dirty="0"/>
              <a:t>for noise reduction</a:t>
            </a:r>
          </a:p>
          <a:p>
            <a:pPr lvl="1"/>
            <a:r>
              <a:rPr lang="en-US" b="1" dirty="0" smtClean="0"/>
              <a:t>detection</a:t>
            </a:r>
            <a:r>
              <a:rPr lang="en-US" dirty="0" smtClean="0"/>
              <a:t> </a:t>
            </a:r>
            <a:r>
              <a:rPr lang="en-US" dirty="0"/>
              <a:t>of edge points</a:t>
            </a:r>
          </a:p>
          <a:p>
            <a:pPr lvl="1"/>
            <a:r>
              <a:rPr lang="en-US" b="1" dirty="0" smtClean="0"/>
              <a:t>edge</a:t>
            </a:r>
            <a:r>
              <a:rPr lang="en-US" dirty="0" smtClean="0"/>
              <a:t> </a:t>
            </a:r>
            <a:r>
              <a:rPr lang="en-US" b="1" dirty="0" smtClean="0"/>
              <a:t>localization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55" y="990600"/>
            <a:ext cx="2645283" cy="967545"/>
          </a:xfrm>
          <a:prstGeom prst="rect">
            <a:avLst/>
          </a:prstGeom>
          <a:ln>
            <a:noFill/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55" y="2092724"/>
            <a:ext cx="2645283" cy="972494"/>
          </a:xfrm>
          <a:prstGeom prst="rect">
            <a:avLst/>
          </a:prstGeom>
          <a:ln>
            <a:noFill/>
          </a:ln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56" y="3166271"/>
            <a:ext cx="2645282" cy="977443"/>
          </a:xfrm>
          <a:prstGeom prst="rect">
            <a:avLst/>
          </a:prstGeom>
          <a:ln>
            <a:noFill/>
          </a:ln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754" y="4252499"/>
            <a:ext cx="2645284" cy="9700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41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Gradient-based 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3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dirty="0"/>
                  <a:t>gradient allows to find edge </a:t>
                </a:r>
                <a:r>
                  <a:rPr lang="en-US" b="1" dirty="0"/>
                  <a:t>strength</a:t>
                </a:r>
                <a:r>
                  <a:rPr lang="en-US" dirty="0"/>
                  <a:t> and </a:t>
                </a:r>
                <a:r>
                  <a:rPr lang="en-US" b="1" dirty="0" smtClean="0"/>
                  <a:t>direction</a:t>
                </a:r>
              </a:p>
              <a:p>
                <a:r>
                  <a:rPr lang="en-US" dirty="0" smtClean="0"/>
                  <a:t>the gradient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 of an intensity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is:</a:t>
                </a:r>
              </a:p>
              <a:p>
                <a:pPr lvl="1">
                  <a:spcBef>
                    <a:spcPts val="3000"/>
                  </a:spcBef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the magnitude of the gradient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is:</a:t>
                </a:r>
              </a:p>
              <a:p>
                <a:pPr lvl="1"/>
                <a:r>
                  <a:rPr lang="en-US" dirty="0" smtClean="0"/>
                  <a:t> 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 smtClean="0"/>
                  <a:t>the approximation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 smtClean="0"/>
                  <a:t>  is also often used</a:t>
                </a:r>
              </a:p>
              <a:p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dirty="0"/>
                  <a:t>gradient </a:t>
                </a:r>
                <a:r>
                  <a:rPr lang="en-US" dirty="0" smtClean="0"/>
                  <a:t>points </a:t>
                </a:r>
                <a:r>
                  <a:rPr lang="en-US" dirty="0"/>
                  <a:t>in the </a:t>
                </a:r>
                <a:r>
                  <a:rPr lang="en-US" dirty="0" smtClean="0"/>
                  <a:t>direction </a:t>
                </a:r>
                <a:r>
                  <a:rPr lang="en-US" dirty="0"/>
                  <a:t>of the </a:t>
                </a:r>
                <a:r>
                  <a:rPr lang="en-US" dirty="0" smtClean="0"/>
                  <a:t>greatest rate </a:t>
                </a:r>
                <a:r>
                  <a:rPr lang="en-US" dirty="0"/>
                  <a:t>of </a:t>
                </a:r>
                <a:r>
                  <a:rPr lang="en-US" dirty="0" smtClean="0"/>
                  <a:t>change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of an image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92" y="1676400"/>
            <a:ext cx="3024188" cy="114015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92" y="3199852"/>
            <a:ext cx="3193249" cy="53110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17" y="4505741"/>
            <a:ext cx="2187183" cy="6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61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direction of the edge is </a:t>
            </a:r>
            <a:r>
              <a:rPr lang="en-US" b="1" dirty="0"/>
              <a:t>orthogonal</a:t>
            </a:r>
            <a:r>
              <a:rPr lang="en-US" dirty="0"/>
              <a:t> to the direction of </a:t>
            </a:r>
            <a:r>
              <a:rPr lang="en-US" dirty="0" smtClean="0"/>
              <a:t>the gradient</a:t>
            </a:r>
            <a:endParaRPr lang="en-US" dirty="0"/>
          </a:p>
          <a:p>
            <a:pPr lvl="1"/>
            <a:r>
              <a:rPr lang="en-US" dirty="0"/>
              <a:t>g</a:t>
            </a:r>
            <a:r>
              <a:rPr lang="en-US" dirty="0" smtClean="0"/>
              <a:t>radient </a:t>
            </a:r>
            <a:r>
              <a:rPr lang="en-US" dirty="0"/>
              <a:t>is also called </a:t>
            </a:r>
            <a:r>
              <a:rPr lang="en-US" b="1" i="1" dirty="0"/>
              <a:t>edge </a:t>
            </a:r>
            <a:r>
              <a:rPr lang="en-US" b="1" i="1" dirty="0" smtClean="0"/>
              <a:t>normal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and gradient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06" y="2055158"/>
            <a:ext cx="7883835" cy="2459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3019425" y="1926193"/>
                <a:ext cx="37279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425" y="1926193"/>
                <a:ext cx="37279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922984" y="3995261"/>
                <a:ext cx="27716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84" y="3995261"/>
                <a:ext cx="277166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8696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43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(*)</a:t>
            </a:r>
            <a:endParaRPr lang="en-US" dirty="0"/>
          </a:p>
        </p:txBody>
      </p:sp>
      <p:grpSp>
        <p:nvGrpSpPr>
          <p:cNvPr id="18" name="Gruppo 17"/>
          <p:cNvGrpSpPr/>
          <p:nvPr/>
        </p:nvGrpSpPr>
        <p:grpSpPr>
          <a:xfrm>
            <a:off x="4554450" y="1125674"/>
            <a:ext cx="4328946" cy="3984625"/>
            <a:chOff x="4543425" y="1165050"/>
            <a:chExt cx="4328946" cy="3984625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450" y="1165050"/>
              <a:ext cx="1402937" cy="128682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0062" y="1165050"/>
              <a:ext cx="1402936" cy="128682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7881" y="1165050"/>
              <a:ext cx="1398229" cy="1286824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450" y="2489024"/>
              <a:ext cx="1402937" cy="1286825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19" b="50763"/>
            <a:stretch/>
          </p:blipFill>
          <p:spPr>
            <a:xfrm>
              <a:off x="5978888" y="2469974"/>
              <a:ext cx="1458019" cy="1317651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8" t="50279" r="49897" b="484"/>
            <a:stretch/>
          </p:blipFill>
          <p:spPr>
            <a:xfrm>
              <a:off x="7427383" y="2479499"/>
              <a:ext cx="1444988" cy="1305875"/>
            </a:xfrm>
            <a:prstGeom prst="rect">
              <a:avLst/>
            </a:prstGeom>
          </p:spPr>
        </p:pic>
        <p:pic>
          <p:nvPicPr>
            <p:cNvPr id="12" name="Immagine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90" t="50638" r="-271" b="125"/>
            <a:stretch/>
          </p:blipFill>
          <p:spPr>
            <a:xfrm>
              <a:off x="4543425" y="3813949"/>
              <a:ext cx="1444988" cy="1305875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217"/>
            <a:stretch/>
          </p:blipFill>
          <p:spPr>
            <a:xfrm>
              <a:off x="5978888" y="3796707"/>
              <a:ext cx="1443292" cy="1352968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43" r="274"/>
            <a:stretch/>
          </p:blipFill>
          <p:spPr>
            <a:xfrm>
              <a:off x="7434501" y="3804424"/>
              <a:ext cx="1421609" cy="13326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146281" cy="3750325"/>
              </a:xfrm>
            </p:spPr>
            <p:txBody>
              <a:bodyPr anchor="ctr" anchorCtr="0"/>
              <a:lstStyle/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input image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834×1114</m:t>
                    </m:r>
                  </m:oMath>
                </a14:m>
                <a:endParaRPr lang="en-US" sz="1800" dirty="0" smtClean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horizontal </a:t>
                </a:r>
                <a:r>
                  <a:rPr lang="en-US" sz="1800" dirty="0" err="1" smtClean="0"/>
                  <a:t>Sobel</a:t>
                </a:r>
                <a:r>
                  <a:rPr lang="en-US" sz="1800" dirty="0" smtClean="0"/>
                  <a:t> derivative of a)</a:t>
                </a:r>
                <a:endParaRPr lang="en-US" sz="1800" dirty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vertical </a:t>
                </a:r>
                <a:r>
                  <a:rPr lang="en-US" sz="1800" dirty="0" err="1" smtClean="0"/>
                  <a:t>Sobel</a:t>
                </a:r>
                <a:r>
                  <a:rPr lang="en-US" sz="1800" dirty="0" smtClean="0"/>
                  <a:t> derivative of a)</a:t>
                </a:r>
                <a:endParaRPr lang="en-US" sz="1800" dirty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gradient magnitude of a)</a:t>
                </a:r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spc="-20" dirty="0" smtClean="0"/>
                  <a:t>horizontal </a:t>
                </a:r>
                <a:r>
                  <a:rPr lang="en-US" sz="1800" spc="-20" dirty="0" err="1" smtClean="0"/>
                  <a:t>Sobel</a:t>
                </a:r>
                <a:r>
                  <a:rPr lang="en-US" sz="1800" spc="-20" dirty="0" smtClean="0"/>
                  <a:t> derivative of smoothed a)</a:t>
                </a:r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vertical </a:t>
                </a:r>
                <a:r>
                  <a:rPr lang="en-US" sz="1800" dirty="0" err="1" smtClean="0"/>
                  <a:t>Sobel</a:t>
                </a:r>
                <a:r>
                  <a:rPr lang="en-US" sz="1800" dirty="0" smtClean="0"/>
                  <a:t> derivative of smoothed a)</a:t>
                </a:r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gradient magnitude of smoothed a)</a:t>
                </a:r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err="1" smtClean="0"/>
                  <a:t>thresholding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at the 33% of the </a:t>
                </a:r>
                <a:r>
                  <a:rPr lang="en-US" sz="1800" dirty="0" smtClean="0"/>
                  <a:t>max of d)</a:t>
                </a:r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err="1" smtClean="0"/>
                  <a:t>thresholding</a:t>
                </a:r>
                <a:r>
                  <a:rPr lang="en-US" sz="1800" dirty="0" smtClean="0"/>
                  <a:t> at the 33% of the max of g)</a:t>
                </a:r>
              </a:p>
            </p:txBody>
          </p:sp>
        </mc:Choice>
        <mc:Fallback xmlns="">
          <p:sp>
            <p:nvSpPr>
              <p:cNvPr id="15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146281" cy="3750325"/>
              </a:xfrm>
              <a:blipFill rotWithShape="0">
                <a:blip r:embed="rId8"/>
                <a:stretch>
                  <a:fillRect l="-3382" r="-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8312" y="4467225"/>
            <a:ext cx="850413" cy="643074"/>
          </a:xfrm>
          <a:prstGeom prst="rect">
            <a:avLst/>
          </a:prstGeom>
          <a:ln>
            <a:noFill/>
          </a:ln>
        </p:spPr>
      </p:pic>
      <p:sp>
        <p:nvSpPr>
          <p:cNvPr id="19" name="CasellaDiTesto 18"/>
          <p:cNvSpPr txBox="1"/>
          <p:nvPr/>
        </p:nvSpPr>
        <p:spPr>
          <a:xfrm>
            <a:off x="2898352" y="5026393"/>
            <a:ext cx="644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labs/ocv-gradient-edge-detection.cpp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22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apply </a:t>
                </a:r>
                <a:r>
                  <a:rPr lang="en-US" b="1" dirty="0" err="1" smtClean="0"/>
                  <a:t>gaussian</a:t>
                </a:r>
                <a:r>
                  <a:rPr lang="en-US" b="1" dirty="0" smtClean="0"/>
                  <a:t> smoothing </a:t>
                </a:r>
                <a:r>
                  <a:rPr lang="en-US" dirty="0" smtClean="0"/>
                  <a:t>for noise reduction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calculate the </a:t>
                </a:r>
                <a:r>
                  <a:rPr lang="en-US" b="1" dirty="0" smtClean="0"/>
                  <a:t>gradient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using </a:t>
                </a:r>
                <a:r>
                  <a:rPr lang="en-US" dirty="0" err="1" smtClean="0"/>
                  <a:t>Sobel</a:t>
                </a:r>
                <a:r>
                  <a:rPr lang="en-US" dirty="0" smtClean="0"/>
                  <a:t> (or other) kernels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 smtClean="0"/>
                  <a:t>threshold</a:t>
                </a:r>
                <a:r>
                  <a:rPr lang="en-US" dirty="0" smtClean="0"/>
                  <a:t> the gradient magnitude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using a certain percentage of its max</a:t>
                </a:r>
              </a:p>
              <a:p>
                <a:pPr marL="822325" lvl="1" indent="-279400"/>
                <a:r>
                  <a:rPr lang="en-US" dirty="0" smtClean="0"/>
                  <a:t>in some cases, it might be useful to threshold also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order to select edges within a certain angular range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 smtClean="0"/>
                  <a:t>post-processing </a:t>
                </a:r>
                <a:r>
                  <a:rPr lang="en-US" sz="1800" dirty="0" smtClean="0"/>
                  <a:t>(</a:t>
                </a:r>
                <a:r>
                  <a:rPr lang="en-US" sz="1800" i="1" dirty="0" smtClean="0"/>
                  <a:t>optional - </a:t>
                </a:r>
                <a:r>
                  <a:rPr lang="en-US" sz="1800" dirty="0" smtClean="0"/>
                  <a:t>and meaningful for every edge detection method) </a:t>
                </a:r>
                <a:endParaRPr lang="en-US" sz="1800" b="1" dirty="0" smtClean="0"/>
              </a:p>
              <a:p>
                <a:pPr marL="822325" lvl="1" indent="-279400"/>
                <a:r>
                  <a:rPr lang="en-US" dirty="0" smtClean="0"/>
                  <a:t>edge </a:t>
                </a:r>
                <a:r>
                  <a:rPr lang="en-US" b="1" i="1" dirty="0" smtClean="0"/>
                  <a:t>thinning</a:t>
                </a:r>
              </a:p>
              <a:p>
                <a:pPr marL="1096645" lvl="2" indent="-279400">
                  <a:spcBef>
                    <a:spcPts val="0"/>
                  </a:spcBef>
                </a:pPr>
                <a:r>
                  <a:rPr lang="en-US" spc="-20" dirty="0" smtClean="0"/>
                  <a:t>e.g. using morphological thinning (based on hit-or-miss transform) or </a:t>
                </a:r>
                <a:r>
                  <a:rPr lang="en-US" i="1" spc="-20" dirty="0" smtClean="0"/>
                  <a:t>non-maxima suppression</a:t>
                </a:r>
              </a:p>
              <a:p>
                <a:pPr marL="822325" lvl="1" indent="-279400"/>
                <a:r>
                  <a:rPr lang="en-US" dirty="0" smtClean="0"/>
                  <a:t>edge </a:t>
                </a:r>
                <a:r>
                  <a:rPr lang="en-US" b="1" i="1" dirty="0" smtClean="0"/>
                  <a:t>linking</a:t>
                </a:r>
              </a:p>
              <a:p>
                <a:pPr marL="1096645" lvl="2" indent="-279400">
                  <a:spcBef>
                    <a:spcPts val="0"/>
                  </a:spcBef>
                </a:pPr>
                <a:r>
                  <a:rPr lang="en-US" dirty="0" smtClean="0"/>
                  <a:t>Hough transform</a:t>
                </a:r>
              </a:p>
              <a:p>
                <a:pPr marL="1096645" lvl="2" indent="-279400">
                  <a:spcBef>
                    <a:spcPts val="0"/>
                  </a:spcBef>
                </a:pPr>
                <a:r>
                  <a:rPr lang="en-US" dirty="0" smtClean="0"/>
                  <a:t>polygon approximation (convex hulls and others)</a:t>
                </a:r>
              </a:p>
              <a:p>
                <a:pPr marL="1096645" lvl="2" indent="-279400">
                  <a:spcBef>
                    <a:spcPts val="0"/>
                  </a:spcBef>
                </a:pPr>
                <a:r>
                  <a:rPr lang="en-US" dirty="0"/>
                  <a:t>local </a:t>
                </a:r>
                <a:r>
                  <a:rPr lang="en-US" dirty="0" smtClean="0"/>
                  <a:t>processing</a:t>
                </a:r>
              </a:p>
              <a:p>
                <a:pPr marL="1370965" lvl="3" indent="-279400">
                  <a:spcBef>
                    <a:spcPts val="0"/>
                  </a:spcBef>
                </a:pPr>
                <a:r>
                  <a:rPr lang="en-US" dirty="0" smtClean="0"/>
                  <a:t>each </a:t>
                </a:r>
                <a:r>
                  <a:rPr lang="en-US" dirty="0"/>
                  <a:t>point is linked to the adjacent if magnitude and </a:t>
                </a:r>
                <a:r>
                  <a:rPr lang="en-US" dirty="0" smtClean="0"/>
                  <a:t>direction of </a:t>
                </a:r>
                <a:r>
                  <a:rPr lang="en-US" dirty="0"/>
                  <a:t>the gradient are similar</a:t>
                </a:r>
              </a:p>
              <a:p>
                <a:pPr marL="822960" lvl="1" indent="-457200"/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61" r="-1620" b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Gradient-based edge </a:t>
            </a:r>
            <a:r>
              <a:rPr lang="en-US" dirty="0" smtClean="0"/>
              <a:t>detection: the basic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14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Marr-</a:t>
            </a:r>
            <a:r>
              <a:rPr lang="en-US" dirty="0" err="1" smtClean="0"/>
              <a:t>Hildredth</a:t>
            </a:r>
            <a:r>
              <a:rPr lang="en-US" dirty="0" smtClean="0"/>
              <a:t> / </a:t>
            </a:r>
            <a:r>
              <a:rPr lang="en-US" dirty="0" err="1" smtClean="0"/>
              <a:t>LoG</a:t>
            </a:r>
            <a:r>
              <a:rPr lang="en-US" dirty="0" smtClean="0"/>
              <a:t>              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Marr-</a:t>
            </a:r>
            <a:r>
              <a:rPr lang="en-US" dirty="0" err="1"/>
              <a:t>Hildreth</a:t>
            </a:r>
            <a:r>
              <a:rPr lang="en-US" dirty="0"/>
              <a:t> edge detector is based on two observations:</a:t>
            </a:r>
          </a:p>
          <a:p>
            <a:pPr lvl="1"/>
            <a:r>
              <a:rPr lang="en-US" dirty="0" smtClean="0"/>
              <a:t>intensity </a:t>
            </a:r>
            <a:r>
              <a:rPr lang="en-US" dirty="0"/>
              <a:t>changes </a:t>
            </a:r>
            <a:r>
              <a:rPr lang="en-US" i="1" u="sng" dirty="0"/>
              <a:t>are not independent </a:t>
            </a:r>
            <a:r>
              <a:rPr lang="en-US" dirty="0"/>
              <a:t>of image </a:t>
            </a:r>
            <a:r>
              <a:rPr lang="en-US" b="1" dirty="0" smtClean="0"/>
              <a:t>scale</a:t>
            </a:r>
            <a:endParaRPr lang="en-US" b="1" dirty="0"/>
          </a:p>
          <a:p>
            <a:pPr lvl="2"/>
            <a:r>
              <a:rPr lang="en-US" dirty="0"/>
              <a:t>operators that can act at different scales must be </a:t>
            </a:r>
            <a:r>
              <a:rPr lang="en-US" dirty="0" smtClean="0"/>
              <a:t>used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/>
              <a:t>derivatives</a:t>
            </a:r>
            <a:r>
              <a:rPr lang="en-US" dirty="0"/>
              <a:t> of the function carry useful information </a:t>
            </a:r>
            <a:r>
              <a:rPr lang="en-US" dirty="0" smtClean="0"/>
              <a:t>on changes </a:t>
            </a:r>
            <a:r>
              <a:rPr lang="en-US" dirty="0"/>
              <a:t>of </a:t>
            </a:r>
            <a:r>
              <a:rPr lang="en-US" dirty="0" smtClean="0"/>
              <a:t>intensity</a:t>
            </a:r>
          </a:p>
          <a:p>
            <a:pPr lvl="2"/>
            <a:r>
              <a:rPr lang="en-US" dirty="0" smtClean="0"/>
              <a:t>derivative operators must be used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/>
              <a:t>Laplacian</a:t>
            </a:r>
            <a:r>
              <a:rPr lang="en-US" b="1" dirty="0"/>
              <a:t> of the Gaussian </a:t>
            </a:r>
            <a:r>
              <a:rPr lang="en-US" dirty="0"/>
              <a:t>satisfies both the </a:t>
            </a: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used in multiresolution image pyramids processing (</a:t>
            </a:r>
            <a:r>
              <a:rPr lang="en-US" i="1" dirty="0" smtClean="0"/>
              <a:t>blending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/>
              <a:t>Gaussian</a:t>
            </a:r>
            <a:r>
              <a:rPr lang="en-US" dirty="0"/>
              <a:t> is </a:t>
            </a:r>
            <a:r>
              <a:rPr lang="en-US" i="1" dirty="0"/>
              <a:t>smooth</a:t>
            </a:r>
            <a:r>
              <a:rPr lang="en-US" dirty="0"/>
              <a:t> both in the spatial and </a:t>
            </a:r>
            <a:r>
              <a:rPr lang="en-US" dirty="0" smtClean="0"/>
              <a:t>in the frequency domains</a:t>
            </a:r>
            <a:endParaRPr lang="en-US" dirty="0"/>
          </a:p>
          <a:p>
            <a:pPr lvl="1"/>
            <a:r>
              <a:rPr lang="en-US" dirty="0" smtClean="0"/>
              <a:t>result </a:t>
            </a:r>
            <a:r>
              <a:rPr lang="en-US" dirty="0"/>
              <a:t>is less affected by </a:t>
            </a:r>
            <a:r>
              <a:rPr lang="en-US" dirty="0" smtClean="0"/>
              <a:t>artifacts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err="1"/>
              <a:t>Laplacian</a:t>
            </a:r>
            <a:r>
              <a:rPr lang="en-US" dirty="0"/>
              <a:t> is </a:t>
            </a:r>
            <a:r>
              <a:rPr lang="en-US" i="1" dirty="0" smtClean="0"/>
              <a:t>isotropic</a:t>
            </a:r>
            <a:endParaRPr lang="en-US" dirty="0"/>
          </a:p>
          <a:p>
            <a:pPr lvl="1"/>
            <a:r>
              <a:rPr lang="en-US" dirty="0" smtClean="0"/>
              <a:t>no </a:t>
            </a:r>
            <a:r>
              <a:rPr lang="en-US" dirty="0"/>
              <a:t>need of multiple masks for covering different </a:t>
            </a:r>
            <a:r>
              <a:rPr lang="en-US" dirty="0" smtClean="0"/>
              <a:t>directions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 </a:t>
            </a:r>
            <a:r>
              <a:rPr lang="en-US" dirty="0" err="1" smtClean="0"/>
              <a:t>Sobel</a:t>
            </a:r>
            <a:r>
              <a:rPr lang="en-US" dirty="0" smtClean="0"/>
              <a:t> </a:t>
            </a:r>
            <a:r>
              <a:rPr lang="en-US" i="1" u="sng" dirty="0" smtClean="0"/>
              <a:t>is not isotropic</a:t>
            </a:r>
            <a:r>
              <a:rPr lang="en-US" i="1" dirty="0" smtClean="0"/>
              <a:t> </a:t>
            </a:r>
            <a:r>
              <a:rPr lang="en-US" dirty="0" smtClean="0"/>
              <a:t>(it can be combined with </a:t>
            </a:r>
            <a:r>
              <a:rPr lang="en-US" i="1" dirty="0" smtClean="0"/>
              <a:t>diagonal</a:t>
            </a:r>
            <a:r>
              <a:rPr lang="en-US" dirty="0" smtClean="0"/>
              <a:t> </a:t>
            </a:r>
            <a:r>
              <a:rPr lang="en-US" dirty="0" err="1" smtClean="0"/>
              <a:t>Sobel</a:t>
            </a:r>
            <a:r>
              <a:rPr lang="en-US" dirty="0" smtClean="0"/>
              <a:t> kernels for diagonal edges)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Marr-</a:t>
            </a:r>
            <a:r>
              <a:rPr lang="en-US" dirty="0" err="1" smtClean="0"/>
              <a:t>Hildreth</a:t>
            </a:r>
            <a:r>
              <a:rPr lang="en-US" dirty="0" smtClean="0"/>
              <a:t> edge detector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49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3870057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to achieve a good approximation of the Gaussian, filter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should </a:t>
                </a:r>
                <a:r>
                  <a:rPr lang="en-US" dirty="0"/>
                  <a:t>be chosen at least as the smallest odd integer </a:t>
                </a:r>
                <a:r>
                  <a:rPr lang="en-US" dirty="0" smtClean="0"/>
                  <a:t>greater or </a:t>
                </a:r>
                <a:r>
                  <a:rPr lang="en-US" dirty="0"/>
                  <a:t>equal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see the </a:t>
                </a:r>
                <a:r>
                  <a:rPr lang="en-US" i="1" dirty="0" smtClean="0"/>
                  <a:t>3-sigma</a:t>
                </a:r>
                <a:r>
                  <a:rPr lang="en-US" dirty="0" smtClean="0"/>
                  <a:t> (99.7%) rule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can be obtained </a:t>
                </a:r>
                <a:r>
                  <a:rPr lang="en-US" dirty="0" smtClean="0"/>
                  <a:t>by sampling </a:t>
                </a:r>
                <a:r>
                  <a:rPr lang="en-US" dirty="0"/>
                  <a:t>the Gaussian function </a:t>
                </a:r>
                <a:r>
                  <a:rPr lang="en-US" dirty="0" smtClean="0"/>
                  <a:t>and then </a:t>
                </a:r>
                <a:r>
                  <a:rPr lang="en-US" dirty="0"/>
                  <a:t>computing its </a:t>
                </a:r>
                <a:r>
                  <a:rPr lang="en-US" dirty="0" err="1"/>
                  <a:t>Laplacian</a:t>
                </a:r>
                <a:r>
                  <a:rPr lang="en-US" dirty="0"/>
                  <a:t> </a:t>
                </a:r>
                <a:r>
                  <a:rPr lang="en-US" dirty="0" smtClean="0"/>
                  <a:t>using the previously illustrated kernels</a:t>
                </a:r>
                <a:endParaRPr lang="en-US" dirty="0"/>
              </a:p>
              <a:p>
                <a:r>
                  <a:rPr lang="en-US" dirty="0" smtClean="0"/>
                  <a:t>however, due to the </a:t>
                </a:r>
                <a:r>
                  <a:rPr lang="en-US" b="1" dirty="0" smtClean="0"/>
                  <a:t>linearity</a:t>
                </a:r>
                <a:r>
                  <a:rPr lang="en-US" dirty="0" smtClean="0"/>
                  <a:t> of the operations and to the associativity of convolution, we have: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3870057" cy="4448468"/>
              </a:xfrm>
              <a:blipFill rotWithShape="0">
                <a:blip r:embed="rId2"/>
                <a:stretch>
                  <a:fillRect l="-3465" r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Laplacian</a:t>
            </a:r>
            <a:r>
              <a:rPr lang="en-US" dirty="0" smtClean="0"/>
              <a:t> of the Gaussian (</a:t>
            </a:r>
            <a:r>
              <a:rPr lang="en-US" dirty="0" err="1" smtClean="0"/>
              <a:t>LoG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1068103"/>
            <a:ext cx="4526328" cy="3951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66674" y="4822408"/>
                <a:ext cx="372427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4" y="4822408"/>
                <a:ext cx="3724275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59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361950" indent="-361950">
                  <a:buFont typeface="+mj-lt"/>
                  <a:buAutoNum type="arabicPeriod"/>
                </a:pPr>
                <a:r>
                  <a:rPr lang="en-US" dirty="0" smtClean="0"/>
                  <a:t>filter </a:t>
                </a:r>
                <a:r>
                  <a:rPr lang="en-US" dirty="0"/>
                  <a:t>the image with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Gaussian</a:t>
                </a:r>
                <a:r>
                  <a:rPr lang="en-US" dirty="0"/>
                  <a:t> filter with </a:t>
                </a:r>
                <a:r>
                  <a:rPr lang="en-US" dirty="0" smtClean="0"/>
                  <a:t>an appropriate scale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marL="628650" lvl="1" indent="-26670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choose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 so that the Gaussian filter is well approximated (99.7% precision)</a:t>
                </a:r>
              </a:p>
              <a:p>
                <a:pPr marL="361950" indent="-361950">
                  <a:buFont typeface="+mj-lt"/>
                  <a:buAutoNum type="arabicPeriod"/>
                </a:pPr>
                <a:r>
                  <a:rPr lang="en-US" dirty="0"/>
                  <a:t>c</a:t>
                </a:r>
                <a:r>
                  <a:rPr lang="en-US" dirty="0" smtClean="0"/>
                  <a:t>ompute </a:t>
                </a:r>
                <a:r>
                  <a:rPr lang="en-US" dirty="0"/>
                  <a:t>the </a:t>
                </a:r>
                <a:r>
                  <a:rPr lang="en-US" b="1" dirty="0" err="1"/>
                  <a:t>Laplacian</a:t>
                </a:r>
                <a:r>
                  <a:rPr lang="en-US" dirty="0"/>
                  <a:t> </a:t>
                </a:r>
                <a:r>
                  <a:rPr lang="en-US" dirty="0" smtClean="0"/>
                  <a:t>of the image obtained from the previous step</a:t>
                </a:r>
                <a:endParaRPr lang="en-US" dirty="0"/>
              </a:p>
              <a:p>
                <a:pPr marL="628650" lvl="1" indent="-26670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e</m:t>
                    </m:r>
                    <m:r>
                      <m:rPr>
                        <m:nor/>
                      </m:rPr>
                      <a:rPr lang="en-US" b="0" i="0" dirty="0" smtClean="0"/>
                      <m:t>.</m:t>
                    </m:r>
                    <m:r>
                      <m:rPr>
                        <m:nor/>
                      </m:rPr>
                      <a:rPr lang="en-US" b="0" i="0" dirty="0" smtClean="0"/>
                      <m:t>g</m:t>
                    </m:r>
                    <m:r>
                      <m:rPr>
                        <m:nor/>
                      </m:rPr>
                      <a:rPr lang="en-US" b="0" i="0" dirty="0" smtClean="0"/>
                      <m:t>. </m:t>
                    </m:r>
                    <m:r>
                      <m:rPr>
                        <m:nor/>
                      </m:rPr>
                      <a:rPr lang="en-US" b="0" i="0" dirty="0" smtClean="0"/>
                      <m:t>using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the</m:t>
                    </m:r>
                    <m:r>
                      <m:rPr>
                        <m:nor/>
                      </m:rPr>
                      <a:rPr lang="en-US" b="0" i="0" dirty="0" smtClean="0"/>
                      <m:t> 45° </m:t>
                    </m:r>
                    <m:r>
                      <m:rPr>
                        <m:nor/>
                      </m:rPr>
                      <a:rPr lang="en-US" b="0" i="0" dirty="0" smtClean="0"/>
                      <m:t>rotation</m:t>
                    </m:r>
                    <m:r>
                      <m:rPr>
                        <m:nor/>
                      </m:rPr>
                      <a:rPr lang="en-US" b="0" i="0" dirty="0" smtClean="0"/>
                      <m:t>−</m:t>
                    </m:r>
                    <m:r>
                      <m:rPr>
                        <m:nor/>
                      </m:rPr>
                      <a:rPr lang="en-US" b="0" i="0" dirty="0" smtClean="0"/>
                      <m:t>invariant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 smtClean="0"/>
                  <a:t>Laplacian</a:t>
                </a:r>
                <a:r>
                  <a:rPr lang="en-US" dirty="0" smtClean="0"/>
                  <a:t> kernel</a:t>
                </a:r>
                <a:endParaRPr lang="en-US" dirty="0"/>
              </a:p>
              <a:p>
                <a:pPr marL="361950" indent="-361950">
                  <a:buFont typeface="+mj-lt"/>
                  <a:buAutoNum type="arabicPeriod"/>
                </a:pPr>
                <a:r>
                  <a:rPr lang="en-US" dirty="0"/>
                  <a:t>f</a:t>
                </a:r>
                <a:r>
                  <a:rPr lang="en-US" dirty="0" smtClean="0"/>
                  <a:t>ind </a:t>
                </a:r>
                <a:r>
                  <a:rPr lang="en-US" dirty="0"/>
                  <a:t>the </a:t>
                </a:r>
                <a:r>
                  <a:rPr lang="en-US" b="1" dirty="0" smtClean="0"/>
                  <a:t>zero-crossings</a:t>
                </a:r>
                <a:endParaRPr lang="en-US" b="1" dirty="0"/>
              </a:p>
              <a:p>
                <a:pPr marL="628650" lvl="1" indent="-26670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these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are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the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1" dirty="0" smtClean="0"/>
                      <m:t>edge</m:t>
                    </m:r>
                    <m:r>
                      <m:rPr>
                        <m:nor/>
                      </m:rPr>
                      <a:rPr lang="en-US" b="0" i="1" dirty="0" smtClean="0"/>
                      <m:t> </m:t>
                    </m:r>
                    <m:r>
                      <m:rPr>
                        <m:nor/>
                      </m:rPr>
                      <a:rPr lang="en-US" b="0" i="1" dirty="0" smtClean="0"/>
                      <m:t>locations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 smtClean="0"/>
                  <a:t>(remember the 2</a:t>
                </a:r>
                <a:r>
                  <a:rPr lang="en-US" baseline="30000" dirty="0" smtClean="0"/>
                  <a:t>nd</a:t>
                </a:r>
                <a:r>
                  <a:rPr lang="en-US" dirty="0" smtClean="0"/>
                  <a:t>-order derivative)</a:t>
                </a:r>
              </a:p>
              <a:p>
                <a:pPr marL="628650" lvl="1" indent="-266700"/>
                <a:r>
                  <a:rPr lang="en-US" dirty="0" smtClean="0"/>
                  <a:t>a </a:t>
                </a:r>
                <a:r>
                  <a:rPr lang="en-US" dirty="0"/>
                  <a:t>simple algorithm for finding zero </a:t>
                </a:r>
                <a:r>
                  <a:rPr lang="en-US" dirty="0" smtClean="0"/>
                  <a:t>crossings </a:t>
                </a:r>
                <a:r>
                  <a:rPr lang="en-US" dirty="0"/>
                  <a:t>can be </a:t>
                </a:r>
                <a:r>
                  <a:rPr lang="en-US" dirty="0" smtClean="0"/>
                  <a:t>used</a:t>
                </a:r>
              </a:p>
              <a:p>
                <a:pPr marL="902970" lvl="2" indent="-266700">
                  <a:spcBef>
                    <a:spcPts val="0"/>
                  </a:spcBef>
                </a:pPr>
                <a:r>
                  <a:rPr lang="en-US" dirty="0" smtClean="0"/>
                  <a:t>if </a:t>
                </a:r>
                <a:r>
                  <a:rPr lang="en-US" dirty="0"/>
                  <a:t>at least two opposite pixels have different sign, a </a:t>
                </a:r>
                <a:r>
                  <a:rPr lang="en-US" dirty="0" smtClean="0"/>
                  <a:t>zero crossing happens</a:t>
                </a:r>
                <a:endParaRPr lang="en-US" dirty="0"/>
              </a:p>
              <a:p>
                <a:pPr marL="628650" lvl="1" indent="-266700"/>
                <a:endParaRPr lang="en-US" dirty="0" smtClean="0"/>
              </a:p>
              <a:p>
                <a:pPr marL="628650" lvl="1" indent="-266700"/>
                <a:endParaRPr lang="en-US" dirty="0"/>
              </a:p>
              <a:p>
                <a:pPr marL="628650" lvl="1" indent="-266700"/>
                <a:r>
                  <a:rPr lang="en-US" dirty="0" smtClean="0"/>
                  <a:t>a </a:t>
                </a:r>
                <a:r>
                  <a:rPr lang="en-US" dirty="0"/>
                  <a:t>more robust variant can be obtained adding a condition </a:t>
                </a:r>
                <a:r>
                  <a:rPr lang="en-US" dirty="0" smtClean="0"/>
                  <a:t>on the </a:t>
                </a:r>
                <a:r>
                  <a:rPr lang="en-US" b="1" dirty="0"/>
                  <a:t>absolute value </a:t>
                </a:r>
                <a:r>
                  <a:rPr lang="en-US" dirty="0"/>
                  <a:t>of the difference of the opposite </a:t>
                </a:r>
                <a:r>
                  <a:rPr lang="en-US" dirty="0" smtClean="0"/>
                  <a:t>pixels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61" r="-1620" b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Marr-</a:t>
            </a:r>
            <a:r>
              <a:rPr lang="en-US" dirty="0" err="1" smtClean="0"/>
              <a:t>Hildreth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79" y="3826898"/>
            <a:ext cx="3466971" cy="731229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5" y="3826898"/>
            <a:ext cx="3495675" cy="7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5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108305" cy="4448468"/>
          </a:xfrm>
        </p:spPr>
        <p:txBody>
          <a:bodyPr/>
          <a:lstStyle/>
          <a:p>
            <a:r>
              <a:rPr lang="en-US" dirty="0" smtClean="0"/>
              <a:t>segmentation </a:t>
            </a:r>
            <a:r>
              <a:rPr lang="en-US" i="1" dirty="0" smtClean="0"/>
              <a:t>subdivides</a:t>
            </a:r>
            <a:r>
              <a:rPr lang="en-US" dirty="0" smtClean="0"/>
              <a:t> an </a:t>
            </a:r>
            <a:r>
              <a:rPr lang="en-US" dirty="0"/>
              <a:t>image into its </a:t>
            </a:r>
            <a:r>
              <a:rPr lang="en-US" b="1" dirty="0"/>
              <a:t>constituent</a:t>
            </a:r>
            <a:r>
              <a:rPr lang="en-US" dirty="0"/>
              <a:t> </a:t>
            </a:r>
            <a:r>
              <a:rPr lang="en-US" b="1" dirty="0" smtClean="0"/>
              <a:t>regions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/>
              <a:t>objects</a:t>
            </a:r>
          </a:p>
          <a:p>
            <a:pPr lvl="1"/>
            <a:r>
              <a:rPr lang="en-US" dirty="0" smtClean="0"/>
              <a:t>the level </a:t>
            </a:r>
            <a:r>
              <a:rPr lang="en-US" dirty="0"/>
              <a:t>to which the subdivision is carried </a:t>
            </a:r>
            <a:r>
              <a:rPr lang="en-US" i="1" dirty="0"/>
              <a:t>depends</a:t>
            </a:r>
            <a:r>
              <a:rPr lang="en-US" dirty="0"/>
              <a:t> on the </a:t>
            </a:r>
            <a:r>
              <a:rPr lang="en-US" b="1" dirty="0"/>
              <a:t>problem</a:t>
            </a:r>
            <a:r>
              <a:rPr lang="en-US" dirty="0"/>
              <a:t> being </a:t>
            </a:r>
            <a:r>
              <a:rPr lang="en-US" dirty="0" smtClean="0"/>
              <a:t>solved</a:t>
            </a:r>
            <a:endParaRPr lang="en-US" dirty="0"/>
          </a:p>
          <a:p>
            <a:pPr lvl="1"/>
            <a:r>
              <a:rPr lang="en-US" dirty="0" smtClean="0"/>
              <a:t>segmentation </a:t>
            </a:r>
            <a:r>
              <a:rPr lang="en-US" dirty="0"/>
              <a:t>should </a:t>
            </a:r>
            <a:r>
              <a:rPr lang="en-US" b="1" dirty="0"/>
              <a:t>stop</a:t>
            </a:r>
            <a:r>
              <a:rPr lang="en-US" dirty="0"/>
              <a:t> when the </a:t>
            </a:r>
            <a:r>
              <a:rPr lang="en-US" b="1" dirty="0"/>
              <a:t>objects of interest</a:t>
            </a:r>
            <a:r>
              <a:rPr lang="en-US" dirty="0"/>
              <a:t> in an </a:t>
            </a:r>
            <a:r>
              <a:rPr lang="en-US" dirty="0" smtClean="0"/>
              <a:t>application have </a:t>
            </a:r>
            <a:r>
              <a:rPr lang="en-US" dirty="0"/>
              <a:t>been </a:t>
            </a:r>
            <a:r>
              <a:rPr lang="en-US" i="1" dirty="0" smtClean="0"/>
              <a:t>isolated</a:t>
            </a:r>
          </a:p>
          <a:p>
            <a:r>
              <a:rPr lang="en-US" dirty="0" smtClean="0"/>
              <a:t>segmentation </a:t>
            </a:r>
            <a:r>
              <a:rPr lang="en-US" dirty="0"/>
              <a:t>of nontrivial images is one of the </a:t>
            </a:r>
            <a:r>
              <a:rPr lang="en-US" b="1" dirty="0"/>
              <a:t>most difficult tasks </a:t>
            </a:r>
            <a:r>
              <a:rPr lang="en-US" dirty="0"/>
              <a:t>in </a:t>
            </a:r>
            <a:r>
              <a:rPr lang="en-US" dirty="0" smtClean="0"/>
              <a:t>image analysis</a:t>
            </a:r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51"/>
          <a:stretch/>
        </p:blipFill>
        <p:spPr>
          <a:xfrm>
            <a:off x="503457" y="3895883"/>
            <a:ext cx="5644429" cy="124761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923926"/>
            <a:ext cx="3042736" cy="27399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3895883"/>
            <a:ext cx="2471236" cy="120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0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(*)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274" y="929045"/>
            <a:ext cx="4733925" cy="416594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49" y="4327339"/>
            <a:ext cx="1038225" cy="8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247650"/>
                <a:ext cx="3441430" cy="4974867"/>
              </a:xfrm>
            </p:spPr>
            <p:txBody>
              <a:bodyPr anchor="ctr" anchorCtr="0"/>
              <a:lstStyle/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input image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834×1114</m:t>
                    </m:r>
                  </m:oMath>
                </a14:m>
                <a:endParaRPr lang="en-US" sz="1800" b="1" dirty="0" smtClean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output of </a:t>
                </a:r>
                <a:r>
                  <a:rPr lang="en-US" sz="1800" dirty="0" err="1" smtClean="0"/>
                  <a:t>LoG</a:t>
                </a:r>
                <a:r>
                  <a:rPr lang="en-US" sz="1800" dirty="0" smtClean="0"/>
                  <a:t> filter 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=(4, 25)</m:t>
                    </m:r>
                  </m:oMath>
                </a14:m>
                <a:endParaRPr lang="en-US" sz="1600" dirty="0" smtClean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zero-crossings w/o </a:t>
                </a:r>
                <a:r>
                  <a:rPr lang="en-US" sz="1800" dirty="0" err="1" smtClean="0"/>
                  <a:t>thresholding</a:t>
                </a:r>
                <a:endParaRPr lang="en-US" sz="1600" dirty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zero-crossings with threshold = 4% of the max</a:t>
                </a:r>
                <a:endParaRPr lang="en-US" sz="1600" dirty="0"/>
              </a:p>
            </p:txBody>
          </p:sp>
        </mc:Choice>
        <mc:Fallback xmlns="">
          <p:sp>
            <p:nvSpPr>
              <p:cNvPr id="6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247650"/>
                <a:ext cx="3441430" cy="4974867"/>
              </a:xfrm>
              <a:blipFill rotWithShape="0">
                <a:blip r:embed="rId4"/>
                <a:stretch>
                  <a:fillRect l="-4078" r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/>
          <p:cNvSpPr txBox="1"/>
          <p:nvPr/>
        </p:nvSpPr>
        <p:spPr>
          <a:xfrm>
            <a:off x="2696515" y="5045443"/>
            <a:ext cx="644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labs/ocv-marrhildreth-edge-detection.cpp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1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Canny's</a:t>
            </a:r>
            <a:r>
              <a:rPr lang="en-US" dirty="0" smtClean="0"/>
              <a:t> criteria (*)</a:t>
            </a:r>
            <a:endParaRPr lang="en-US" dirty="0"/>
          </a:p>
        </p:txBody>
      </p:sp>
      <p:sp>
        <p:nvSpPr>
          <p:cNvPr id="6" name="Segnaposto testo 4"/>
          <p:cNvSpPr txBox="1">
            <a:spLocks/>
          </p:cNvSpPr>
          <p:nvPr/>
        </p:nvSpPr>
        <p:spPr>
          <a:xfrm>
            <a:off x="206645" y="774050"/>
            <a:ext cx="5527405" cy="4448468"/>
          </a:xfrm>
          <a:prstGeom prst="rect">
            <a:avLst/>
          </a:prstGeom>
        </p:spPr>
        <p:txBody>
          <a:bodyPr lIns="0" tIns="108000" rIns="0" anchor="ctr" anchorCtr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criteria for edge detection </a:t>
            </a:r>
            <a:endParaRPr lang="en-US" dirty="0" smtClean="0"/>
          </a:p>
          <a:p>
            <a:pPr marL="628650" indent="-361950">
              <a:buFont typeface="+mj-lt"/>
              <a:buAutoNum type="arabicPeriod"/>
            </a:pPr>
            <a:r>
              <a:rPr lang="en-US" b="1" dirty="0" smtClean="0"/>
              <a:t>low </a:t>
            </a:r>
            <a:r>
              <a:rPr lang="en-US" b="1" dirty="0"/>
              <a:t>error rate</a:t>
            </a:r>
          </a:p>
          <a:p>
            <a:pPr marL="895350" lvl="1" indent="-266700"/>
            <a:r>
              <a:rPr lang="en-US" dirty="0" smtClean="0"/>
              <a:t>no </a:t>
            </a:r>
            <a:r>
              <a:rPr lang="en-US" dirty="0"/>
              <a:t>missing </a:t>
            </a:r>
            <a:r>
              <a:rPr lang="en-US" dirty="0" smtClean="0"/>
              <a:t>edges, </a:t>
            </a:r>
            <a:r>
              <a:rPr lang="en-US" dirty="0"/>
              <a:t>no false </a:t>
            </a:r>
            <a:r>
              <a:rPr lang="en-US" dirty="0" smtClean="0"/>
              <a:t>edges</a:t>
            </a:r>
            <a:endParaRPr lang="en-US" dirty="0"/>
          </a:p>
          <a:p>
            <a:pPr marL="628650" indent="-361950">
              <a:buFont typeface="+mj-lt"/>
              <a:buAutoNum type="arabicPeriod"/>
            </a:pPr>
            <a:r>
              <a:rPr lang="en-US" b="1" dirty="0"/>
              <a:t>w</a:t>
            </a:r>
            <a:r>
              <a:rPr lang="en-US" b="1" dirty="0" smtClean="0"/>
              <a:t>ell </a:t>
            </a:r>
            <a:r>
              <a:rPr lang="en-US" b="1" dirty="0"/>
              <a:t>localized edge </a:t>
            </a:r>
            <a:r>
              <a:rPr lang="en-US" b="1" dirty="0" smtClean="0"/>
              <a:t>points</a:t>
            </a:r>
            <a:endParaRPr lang="en-US" b="1" dirty="0"/>
          </a:p>
          <a:p>
            <a:pPr marL="895350" lvl="1" indent="-266700"/>
            <a:r>
              <a:rPr lang="en-US" dirty="0" smtClean="0"/>
              <a:t>the edge </a:t>
            </a:r>
            <a:r>
              <a:rPr lang="en-US" dirty="0"/>
              <a:t>point detected from the operator should accurately localize on the center of the edge</a:t>
            </a:r>
          </a:p>
          <a:p>
            <a:pPr marL="628650" indent="-361950">
              <a:buFont typeface="+mj-lt"/>
              <a:buAutoNum type="arabicPeriod"/>
            </a:pPr>
            <a:r>
              <a:rPr lang="en-US" b="1" dirty="0" smtClean="0"/>
              <a:t>single </a:t>
            </a:r>
            <a:r>
              <a:rPr lang="en-US" b="1" dirty="0"/>
              <a:t>edge point </a:t>
            </a:r>
            <a:r>
              <a:rPr lang="en-US" b="1" dirty="0" smtClean="0"/>
              <a:t>response</a:t>
            </a:r>
            <a:endParaRPr lang="en-US" b="1" dirty="0"/>
          </a:p>
          <a:p>
            <a:pPr marL="895350" lvl="1" indent="-266700"/>
            <a:r>
              <a:rPr lang="en-US" dirty="0" smtClean="0"/>
              <a:t>a </a:t>
            </a:r>
            <a:r>
              <a:rPr lang="en-US" dirty="0"/>
              <a:t>given edge in the image should only be marked once, and where possible, image noise should not create false </a:t>
            </a:r>
            <a:r>
              <a:rPr lang="en-US" dirty="0" smtClean="0"/>
              <a:t>edges</a:t>
            </a:r>
          </a:p>
          <a:p>
            <a:pPr marL="266700" indent="-266700"/>
            <a:r>
              <a:rPr lang="en-US" dirty="0" smtClean="0"/>
              <a:t>Canny translated these criteria into math...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174" y="1899284"/>
            <a:ext cx="1685925" cy="236029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2696515" y="5026393"/>
            <a:ext cx="644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more details in the 1986 paper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canny/canny-pami-paper.pdf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175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Canny's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49" y="1019175"/>
            <a:ext cx="300037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Segnaposto testo 4"/>
          <p:cNvSpPr txBox="1">
            <a:spLocks/>
          </p:cNvSpPr>
          <p:nvPr/>
        </p:nvSpPr>
        <p:spPr>
          <a:xfrm>
            <a:off x="206645" y="774050"/>
            <a:ext cx="5622655" cy="4448468"/>
          </a:xfrm>
          <a:prstGeom prst="rect">
            <a:avLst/>
          </a:prstGeom>
        </p:spPr>
        <p:txBody>
          <a:bodyPr lIns="0" tIns="108000" rIns="0" anchor="ctr" anchorCtr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edge model:</a:t>
            </a:r>
          </a:p>
          <a:p>
            <a:pPr lvl="1">
              <a:spcBef>
                <a:spcPts val="0"/>
              </a:spcBef>
            </a:pPr>
            <a:r>
              <a:rPr lang="it-IT" b="1" dirty="0" err="1" smtClean="0"/>
              <a:t>ramp</a:t>
            </a:r>
            <a:r>
              <a:rPr lang="it-IT" b="1" dirty="0" smtClean="0"/>
              <a:t> </a:t>
            </a:r>
            <a:r>
              <a:rPr lang="it-IT" b="1" dirty="0" err="1" smtClean="0"/>
              <a:t>edge</a:t>
            </a:r>
            <a:r>
              <a:rPr lang="it-IT" b="1" dirty="0" smtClean="0"/>
              <a:t> </a:t>
            </a:r>
            <a:r>
              <a:rPr lang="it-IT" dirty="0" err="1" smtClean="0"/>
              <a:t>corrupted</a:t>
            </a:r>
            <a:r>
              <a:rPr lang="it-IT" dirty="0" smtClean="0"/>
              <a:t> by </a:t>
            </a:r>
            <a:r>
              <a:rPr lang="it-IT" b="1" i="1" dirty="0" smtClean="0"/>
              <a:t>additive </a:t>
            </a:r>
            <a:r>
              <a:rPr lang="it-IT" b="1" i="1" dirty="0" err="1" smtClean="0"/>
              <a:t>white</a:t>
            </a:r>
            <a:r>
              <a:rPr lang="it-IT" b="1" i="1" dirty="0" smtClean="0"/>
              <a:t> </a:t>
            </a:r>
            <a:r>
              <a:rPr lang="it-IT" b="1" i="1" dirty="0" err="1" smtClean="0"/>
              <a:t>gaussian</a:t>
            </a:r>
            <a:r>
              <a:rPr lang="it-IT" b="1" dirty="0" smtClean="0"/>
              <a:t> </a:t>
            </a:r>
            <a:r>
              <a:rPr lang="it-IT" b="1" dirty="0" err="1" smtClean="0"/>
              <a:t>noise</a:t>
            </a:r>
            <a:endParaRPr lang="it-IT" dirty="0" smtClean="0"/>
          </a:p>
          <a:p>
            <a:r>
              <a:rPr lang="it-IT" dirty="0" err="1" smtClean="0"/>
              <a:t>edge</a:t>
            </a:r>
            <a:r>
              <a:rPr lang="it-IT" dirty="0" smtClean="0"/>
              <a:t> detector:</a:t>
            </a:r>
          </a:p>
          <a:p>
            <a:pPr lvl="1">
              <a:spcBef>
                <a:spcPts val="0"/>
              </a:spcBef>
            </a:pPr>
            <a:r>
              <a:rPr lang="it-IT" b="1" dirty="0" err="1" smtClean="0"/>
              <a:t>convolution</a:t>
            </a:r>
            <a:r>
              <a:rPr lang="it-IT" b="1" dirty="0" smtClean="0"/>
              <a:t> </a:t>
            </a:r>
            <a:r>
              <a:rPr lang="it-IT" b="1" dirty="0" err="1" smtClean="0"/>
              <a:t>filter</a:t>
            </a:r>
            <a:r>
              <a:rPr lang="it-IT" b="1" dirty="0" smtClean="0"/>
              <a:t> </a:t>
            </a:r>
            <a:r>
              <a:rPr lang="it-IT" dirty="0" smtClean="0"/>
              <a:t>with </a:t>
            </a:r>
            <a:r>
              <a:rPr lang="it-IT" b="1" i="1" dirty="0" err="1" smtClean="0"/>
              <a:t>antisymmetric</a:t>
            </a:r>
            <a:r>
              <a:rPr lang="it-IT" dirty="0" smtClean="0"/>
              <a:t> </a:t>
            </a:r>
            <a:r>
              <a:rPr lang="it-IT" dirty="0" err="1" smtClean="0"/>
              <a:t>response</a:t>
            </a:r>
            <a:r>
              <a:rPr lang="it-IT" dirty="0"/>
              <a:t> </a:t>
            </a:r>
            <a:r>
              <a:rPr lang="it-IT" dirty="0" err="1" smtClean="0"/>
              <a:t>defined</a:t>
            </a:r>
            <a:r>
              <a:rPr lang="it-IT" dirty="0" smtClean="0"/>
              <a:t> </a:t>
            </a:r>
          </a:p>
          <a:p>
            <a:pPr lvl="1">
              <a:spcBef>
                <a:spcPts val="0"/>
              </a:spcBef>
            </a:pPr>
            <a:r>
              <a:rPr lang="it-IT" dirty="0" smtClean="0"/>
              <a:t>an </a:t>
            </a:r>
            <a:r>
              <a:rPr lang="it-IT" dirty="0" err="1" smtClean="0"/>
              <a:t>edge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detected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the </a:t>
            </a:r>
            <a:r>
              <a:rPr lang="it-IT" b="1" dirty="0" smtClean="0"/>
              <a:t>maximum</a:t>
            </a:r>
            <a:r>
              <a:rPr lang="it-IT" dirty="0" smtClean="0"/>
              <a:t> of the </a:t>
            </a:r>
            <a:r>
              <a:rPr lang="it-IT" dirty="0" err="1" smtClean="0"/>
              <a:t>convolution</a:t>
            </a:r>
            <a:r>
              <a:rPr lang="it-IT" dirty="0" smtClean="0"/>
              <a:t> </a:t>
            </a:r>
            <a:r>
              <a:rPr lang="it-IT" dirty="0" err="1" smtClean="0"/>
              <a:t>between</a:t>
            </a:r>
            <a:r>
              <a:rPr lang="it-IT" dirty="0" smtClean="0"/>
              <a:t> the image and the </a:t>
            </a:r>
            <a:r>
              <a:rPr lang="it-IT" dirty="0" err="1" smtClean="0"/>
              <a:t>filter</a:t>
            </a:r>
            <a:endParaRPr lang="it-IT" dirty="0" smtClean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filter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numerically</a:t>
            </a:r>
            <a:r>
              <a:rPr lang="it-IT" dirty="0" smtClean="0"/>
              <a:t> </a:t>
            </a:r>
            <a:r>
              <a:rPr lang="it-IT" dirty="0" err="1" smtClean="0"/>
              <a:t>determined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the </a:t>
            </a:r>
            <a:r>
              <a:rPr lang="it-IT" dirty="0" err="1" smtClean="0"/>
              <a:t>solution</a:t>
            </a:r>
            <a:r>
              <a:rPr lang="it-IT" dirty="0" smtClean="0"/>
              <a:t> of an </a:t>
            </a:r>
            <a:r>
              <a:rPr lang="it-IT" dirty="0" err="1" smtClean="0"/>
              <a:t>optimization</a:t>
            </a:r>
            <a:r>
              <a:rPr lang="it-IT" dirty="0" smtClean="0"/>
              <a:t> </a:t>
            </a:r>
            <a:r>
              <a:rPr lang="it-IT" dirty="0" err="1" smtClean="0"/>
              <a:t>problem</a:t>
            </a:r>
            <a:r>
              <a:rPr lang="it-IT" dirty="0" smtClean="0"/>
              <a:t> </a:t>
            </a:r>
            <a:r>
              <a:rPr lang="it-IT" dirty="0" err="1" smtClean="0"/>
              <a:t>following</a:t>
            </a:r>
            <a:r>
              <a:rPr lang="it-IT" dirty="0" smtClean="0"/>
              <a:t> the </a:t>
            </a:r>
            <a:r>
              <a:rPr lang="it-IT" dirty="0" err="1" smtClean="0"/>
              <a:t>Canny's</a:t>
            </a:r>
            <a:r>
              <a:rPr lang="it-IT" dirty="0" smtClean="0"/>
              <a:t> </a:t>
            </a:r>
            <a:r>
              <a:rPr lang="it-IT" dirty="0" err="1" smtClean="0"/>
              <a:t>criteria</a:t>
            </a: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optimal</a:t>
            </a:r>
            <a:r>
              <a:rPr lang="it-IT" dirty="0" smtClean="0"/>
              <a:t> </a:t>
            </a:r>
            <a:r>
              <a:rPr lang="it-IT" dirty="0" err="1" smtClean="0"/>
              <a:t>Canny's</a:t>
            </a:r>
            <a:r>
              <a:rPr lang="it-IT" dirty="0" smtClean="0"/>
              <a:t> </a:t>
            </a:r>
            <a:r>
              <a:rPr lang="it-IT" dirty="0" err="1" smtClean="0"/>
              <a:t>edge</a:t>
            </a:r>
            <a:r>
              <a:rPr lang="it-IT" dirty="0" smtClean="0"/>
              <a:t> detector can be </a:t>
            </a:r>
            <a:r>
              <a:rPr lang="it-IT" dirty="0" err="1" smtClean="0"/>
              <a:t>well</a:t>
            </a:r>
            <a:r>
              <a:rPr lang="it-IT" dirty="0" smtClean="0"/>
              <a:t> </a:t>
            </a:r>
            <a:r>
              <a:rPr lang="it-IT" i="1" dirty="0" err="1" smtClean="0"/>
              <a:t>approximated</a:t>
            </a:r>
            <a:r>
              <a:rPr lang="it-IT" dirty="0" smtClean="0"/>
              <a:t> by the </a:t>
            </a:r>
            <a:r>
              <a:rPr lang="it-IT" b="1" dirty="0" smtClean="0"/>
              <a:t>derivative of a </a:t>
            </a:r>
            <a:r>
              <a:rPr lang="it-IT" b="1" dirty="0" err="1" smtClean="0"/>
              <a:t>Gaussian</a:t>
            </a:r>
            <a:endParaRPr lang="it-IT" b="1" dirty="0" smtClean="0"/>
          </a:p>
          <a:p>
            <a:pPr lvl="1">
              <a:spcBef>
                <a:spcPts val="0"/>
              </a:spcBef>
            </a:pPr>
            <a:r>
              <a:rPr lang="en-US" dirty="0" smtClean="0"/>
              <a:t>generalizing </a:t>
            </a:r>
            <a:r>
              <a:rPr lang="en-US" dirty="0"/>
              <a:t>this </a:t>
            </a:r>
            <a:r>
              <a:rPr lang="en-US" dirty="0" smtClean="0"/>
              <a:t>to </a:t>
            </a:r>
            <a:r>
              <a:rPr lang="en-US" dirty="0"/>
              <a:t>2-D </a:t>
            </a:r>
            <a:r>
              <a:rPr lang="en-US" dirty="0" smtClean="0"/>
              <a:t>would require to </a:t>
            </a:r>
            <a:r>
              <a:rPr lang="en-US" dirty="0"/>
              <a:t>process </a:t>
            </a:r>
            <a:r>
              <a:rPr lang="en-US" dirty="0" smtClean="0"/>
              <a:t>the image </a:t>
            </a:r>
            <a:r>
              <a:rPr lang="en-US" dirty="0"/>
              <a:t>for all the </a:t>
            </a:r>
            <a:r>
              <a:rPr lang="en-US" dirty="0" smtClean="0"/>
              <a:t>directions</a:t>
            </a:r>
          </a:p>
          <a:p>
            <a:pPr lvl="2">
              <a:spcBef>
                <a:spcPts val="0"/>
              </a:spcBef>
            </a:pPr>
            <a:r>
              <a:rPr lang="en-US" b="1" dirty="0" smtClean="0"/>
              <a:t>convolving</a:t>
            </a:r>
            <a:r>
              <a:rPr lang="en-US" dirty="0" smtClean="0"/>
              <a:t> </a:t>
            </a:r>
            <a:r>
              <a:rPr lang="en-US" dirty="0"/>
              <a:t>the image with a </a:t>
            </a:r>
            <a:r>
              <a:rPr lang="en-US" b="1" dirty="0"/>
              <a:t>Gaussian</a:t>
            </a:r>
            <a:r>
              <a:rPr lang="en-US" dirty="0"/>
              <a:t> and then computing </a:t>
            </a:r>
            <a:r>
              <a:rPr lang="en-US" dirty="0" smtClean="0"/>
              <a:t>the </a:t>
            </a:r>
            <a:r>
              <a:rPr lang="en-US" b="1" dirty="0" smtClean="0"/>
              <a:t>gradient</a:t>
            </a:r>
            <a:r>
              <a:rPr lang="en-US" dirty="0" smtClean="0"/>
              <a:t> </a:t>
            </a:r>
            <a:r>
              <a:rPr lang="en-US" dirty="0"/>
              <a:t>provides a good </a:t>
            </a:r>
            <a:r>
              <a:rPr lang="en-US" dirty="0" smtClean="0"/>
              <a:t>approximation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4918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98755" cy="4448468"/>
              </a:xfrm>
            </p:spPr>
            <p:txBody>
              <a:bodyPr anchor="ctr" anchorCtr="0"/>
              <a:lstStyle/>
              <a:p>
                <a:pPr marL="361950" indent="-361950">
                  <a:buFont typeface="+mj-lt"/>
                  <a:buAutoNum type="arabicPeriod"/>
                </a:pPr>
                <a:r>
                  <a:rPr lang="en-US" dirty="0" smtClean="0"/>
                  <a:t>filter </a:t>
                </a:r>
                <a:r>
                  <a:rPr lang="en-US" dirty="0"/>
                  <a:t>the image with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Gaussian</a:t>
                </a:r>
                <a:r>
                  <a:rPr lang="en-US" dirty="0"/>
                  <a:t> filter with an appropriate scale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marL="628650" lvl="1" indent="-26670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choose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≥6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so that the Gaussian filter is well approximated (99.7% </a:t>
                </a:r>
                <a:r>
                  <a:rPr lang="en-US" dirty="0" smtClean="0"/>
                  <a:t>precision)</a:t>
                </a:r>
                <a:endParaRPr lang="en-US" dirty="0"/>
              </a:p>
              <a:p>
                <a:pPr marL="361950" indent="-361950">
                  <a:buFont typeface="+mj-lt"/>
                  <a:buAutoNum type="arabicPeriod"/>
                </a:pPr>
                <a:r>
                  <a:rPr lang="en-US" dirty="0"/>
                  <a:t>compute the </a:t>
                </a:r>
                <a:r>
                  <a:rPr lang="en-US" b="1" dirty="0" smtClean="0"/>
                  <a:t>Gradient Image </a:t>
                </a:r>
                <a:r>
                  <a:rPr lang="en-US" dirty="0" smtClean="0"/>
                  <a:t>of </a:t>
                </a:r>
                <a:r>
                  <a:rPr lang="en-US" dirty="0"/>
                  <a:t>the image obtained from the previous step</a:t>
                </a:r>
              </a:p>
              <a:p>
                <a:pPr marL="628650" lvl="1" indent="-266700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e</m:t>
                    </m:r>
                    <m:r>
                      <m:rPr>
                        <m:nor/>
                      </m:rPr>
                      <a:rPr lang="en-US" dirty="0"/>
                      <m:t>.</m:t>
                    </m:r>
                    <m:r>
                      <m:rPr>
                        <m:nor/>
                      </m:rPr>
                      <a:rPr lang="en-US" dirty="0"/>
                      <m:t>g</m:t>
                    </m:r>
                    <m:r>
                      <m:rPr>
                        <m:nor/>
                      </m:rPr>
                      <a:rPr lang="en-US" dirty="0"/>
                      <m:t>. </m:t>
                    </m:r>
                    <m:r>
                      <m:rPr>
                        <m:nor/>
                      </m:rPr>
                      <a:rPr lang="en-US" dirty="0"/>
                      <m:t>using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Sobel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kernel</m:t>
                    </m:r>
                  </m:oMath>
                </a14:m>
                <a:endParaRPr lang="en-US" dirty="0"/>
              </a:p>
              <a:p>
                <a:pPr marL="361950" indent="-361950">
                  <a:buFont typeface="+mj-lt"/>
                  <a:buAutoNum type="arabicPeriod"/>
                </a:pPr>
                <a:r>
                  <a:rPr lang="en-US" dirty="0" smtClean="0"/>
                  <a:t>apply </a:t>
                </a:r>
                <a:r>
                  <a:rPr lang="en-US" b="1" dirty="0"/>
                  <a:t>non-maximum suppression </a:t>
                </a:r>
                <a:r>
                  <a:rPr lang="en-US" dirty="0"/>
                  <a:t>to get rid of spurious response to edge </a:t>
                </a:r>
                <a:r>
                  <a:rPr lang="en-US" dirty="0" smtClean="0"/>
                  <a:t>detection (</a:t>
                </a:r>
                <a:r>
                  <a:rPr lang="en-US" i="1" dirty="0" smtClean="0"/>
                  <a:t>edge thinning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pPr marL="361950" indent="-3619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/>
                      <m:t>r</m:t>
                    </m:r>
                    <m:r>
                      <m:rPr>
                        <m:nor/>
                      </m:rPr>
                      <a:rPr lang="en-US"/>
                      <m:t>obust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detection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and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linking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of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edge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points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based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0" i="0" smtClean="0"/>
                      <m:t>on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 b="1" i="0" smtClean="0"/>
                      <m:t>hysteresis</m:t>
                    </m:r>
                    <m:r>
                      <m:rPr>
                        <m:nor/>
                      </m:rPr>
                      <a:rPr lang="en-US" b="1" i="0" smtClean="0"/>
                      <m:t> </m:t>
                    </m:r>
                    <m:r>
                      <m:rPr>
                        <m:nor/>
                      </m:rPr>
                      <a:rPr lang="en-US" b="1" i="0" smtClean="0"/>
                      <m:t>thresholding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98755" cy="4448468"/>
              </a:xfrm>
              <a:blipFill rotWithShape="0">
                <a:blip r:embed="rId2"/>
                <a:stretch>
                  <a:fillRect l="-3113" r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Canny's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5610225" y="923164"/>
            <a:ext cx="3105150" cy="206717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461" b="461"/>
          <a:stretch/>
        </p:blipFill>
        <p:spPr>
          <a:xfrm>
            <a:off x="5610225" y="3133213"/>
            <a:ext cx="3105150" cy="20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01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Non-maxima suppression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88" y="1207092"/>
            <a:ext cx="4434761" cy="3879258"/>
          </a:xfrm>
          <a:prstGeom prst="rect">
            <a:avLst/>
          </a:prstGeom>
        </p:spPr>
      </p:pic>
      <p:sp>
        <p:nvSpPr>
          <p:cNvPr id="6" name="Segnaposto testo 4"/>
          <p:cNvSpPr txBox="1">
            <a:spLocks/>
          </p:cNvSpPr>
          <p:nvPr/>
        </p:nvSpPr>
        <p:spPr>
          <a:xfrm>
            <a:off x="206645" y="774050"/>
            <a:ext cx="3870055" cy="4448468"/>
          </a:xfrm>
          <a:prstGeom prst="rect">
            <a:avLst/>
          </a:prstGeom>
        </p:spPr>
        <p:txBody>
          <a:bodyPr lIns="0" tIns="108000" rIns="0" anchor="ctr" anchorCtr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gradient vector (edge normal) </a:t>
            </a:r>
            <a:r>
              <a:rPr lang="en-US" b="1" dirty="0" smtClean="0"/>
              <a:t>direction</a:t>
            </a:r>
            <a:r>
              <a:rPr lang="en-US" dirty="0" smtClean="0"/>
              <a:t> is </a:t>
            </a:r>
            <a:r>
              <a:rPr lang="en-US" i="1" dirty="0" smtClean="0"/>
              <a:t>approximated</a:t>
            </a:r>
            <a:r>
              <a:rPr lang="en-US" dirty="0" smtClean="0"/>
              <a:t> to </a:t>
            </a:r>
            <a:r>
              <a:rPr lang="en-US" dirty="0"/>
              <a:t>one of </a:t>
            </a:r>
            <a:r>
              <a:rPr lang="en-US" dirty="0" smtClean="0"/>
              <a:t>the four </a:t>
            </a:r>
            <a:r>
              <a:rPr lang="en-US" dirty="0"/>
              <a:t>principal </a:t>
            </a:r>
            <a:r>
              <a:rPr lang="en-US" dirty="0" smtClean="0"/>
              <a:t>directions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horizontal</a:t>
            </a:r>
            <a:r>
              <a:rPr lang="en-US" dirty="0"/>
              <a:t>, </a:t>
            </a:r>
            <a:r>
              <a:rPr lang="en-US" b="1" dirty="0" smtClean="0"/>
              <a:t>vertical</a:t>
            </a:r>
            <a:r>
              <a:rPr lang="en-US" dirty="0" smtClean="0"/>
              <a:t>, and </a:t>
            </a:r>
            <a:r>
              <a:rPr lang="en-US" b="1" dirty="0" smtClean="0"/>
              <a:t>diagonal</a:t>
            </a:r>
            <a:endParaRPr lang="en-US" b="1" dirty="0"/>
          </a:p>
          <a:p>
            <a:r>
              <a:rPr lang="en-US" dirty="0" smtClean="0"/>
              <a:t>if </a:t>
            </a:r>
            <a:r>
              <a:rPr lang="en-US" dirty="0"/>
              <a:t>at least one of </a:t>
            </a:r>
            <a:r>
              <a:rPr lang="en-US" dirty="0" smtClean="0"/>
              <a:t>the </a:t>
            </a:r>
            <a:r>
              <a:rPr lang="en-US" i="1" dirty="0" smtClean="0"/>
              <a:t>neighboring</a:t>
            </a:r>
            <a:r>
              <a:rPr lang="en-US" dirty="0" smtClean="0"/>
              <a:t> </a:t>
            </a:r>
            <a:r>
              <a:rPr lang="en-US" dirty="0"/>
              <a:t>pixels </a:t>
            </a:r>
            <a:r>
              <a:rPr lang="en-US" dirty="0" smtClean="0"/>
              <a:t>along the </a:t>
            </a:r>
            <a:r>
              <a:rPr lang="en-US" dirty="0"/>
              <a:t>edge direction has </a:t>
            </a:r>
            <a:r>
              <a:rPr lang="en-US" dirty="0" smtClean="0"/>
              <a:t>a gradient </a:t>
            </a:r>
            <a:r>
              <a:rPr lang="en-US" b="1" dirty="0" smtClean="0"/>
              <a:t>magnitude larger</a:t>
            </a:r>
            <a:r>
              <a:rPr lang="en-US" dirty="0"/>
              <a:t>, </a:t>
            </a:r>
            <a:r>
              <a:rPr lang="en-US" dirty="0" smtClean="0"/>
              <a:t>the corresponding </a:t>
            </a:r>
            <a:r>
              <a:rPr lang="en-US" dirty="0"/>
              <a:t>pixel </a:t>
            </a:r>
            <a:r>
              <a:rPr lang="en-US" dirty="0" smtClean="0"/>
              <a:t>in the gradient image is set </a:t>
            </a:r>
            <a:r>
              <a:rPr lang="en-US" dirty="0"/>
              <a:t>to </a:t>
            </a:r>
            <a:r>
              <a:rPr lang="en-US" dirty="0" smtClean="0"/>
              <a:t>0 (</a:t>
            </a:r>
            <a:r>
              <a:rPr lang="en-US" i="1" dirty="0" smtClean="0"/>
              <a:t>suppression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otherwise </a:t>
            </a:r>
            <a:r>
              <a:rPr lang="en-US" dirty="0"/>
              <a:t>it </a:t>
            </a:r>
            <a:r>
              <a:rPr lang="en-US" dirty="0" smtClean="0"/>
              <a:t>is set </a:t>
            </a:r>
            <a:r>
              <a:rPr lang="en-US" dirty="0"/>
              <a:t>to the </a:t>
            </a:r>
            <a:r>
              <a:rPr lang="en-US" dirty="0" smtClean="0"/>
              <a:t>gradient value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788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the gradient image after non-maxima suppression</a:t>
                </a:r>
              </a:p>
              <a:p>
                <a:r>
                  <a:rPr lang="en-US" b="1" dirty="0" smtClean="0"/>
                  <a:t>hysteresis </a:t>
                </a:r>
                <a:r>
                  <a:rPr lang="en-US" b="1" dirty="0" err="1" smtClean="0"/>
                  <a:t>thresholding</a:t>
                </a:r>
                <a:endParaRPr lang="en-US" b="1" dirty="0" smtClean="0"/>
              </a:p>
              <a:p>
                <a:pPr lvl="1"/>
                <a:r>
                  <a:rPr lang="en-US" dirty="0" smtClean="0"/>
                  <a:t>let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b="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 smtClean="0"/>
                  <a:t> two thresholds (high and low)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 smtClean="0"/>
                  <a:t>typically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𝑁𝐿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contains also weak edge points, but edges are linked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contains only strong edge points, but edges are broken</a:t>
                </a:r>
              </a:p>
              <a:p>
                <a:r>
                  <a:rPr lang="en-US" b="1" dirty="0"/>
                  <a:t>edge linking</a:t>
                </a:r>
                <a:endParaRPr lang="en-US" b="1" dirty="0" smtClean="0"/>
              </a:p>
              <a:p>
                <a:pPr lvl="1"/>
                <a:r>
                  <a:rPr lang="en-US" dirty="0" smtClean="0"/>
                  <a:t>for </a:t>
                </a:r>
                <a:r>
                  <a:rPr lang="en-US" dirty="0"/>
                  <a:t>every point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𝑁𝐻</m:t>
                        </m:r>
                      </m:sub>
                    </m:sSub>
                  </m:oMath>
                </a14:m>
                <a:r>
                  <a:rPr lang="en-US" dirty="0"/>
                  <a:t>, mark as valid all the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𝑁𝐿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that are </a:t>
                </a:r>
                <a:r>
                  <a:rPr lang="en-US" dirty="0"/>
                  <a:t>8-connected to the considered </a:t>
                </a:r>
                <a:r>
                  <a:rPr lang="en-US" dirty="0" smtClean="0"/>
                  <a:t>points</a:t>
                </a:r>
                <a:endParaRPr lang="en-US" dirty="0"/>
              </a:p>
              <a:p>
                <a:pPr lvl="2"/>
                <a:r>
                  <a:rPr lang="en-US" dirty="0" smtClean="0"/>
                  <a:t>at </a:t>
                </a:r>
                <a:r>
                  <a:rPr lang="en-US" dirty="0"/>
                  <a:t>the end, all the valid </a:t>
                </a:r>
                <a:r>
                  <a:rPr lang="en-US" dirty="0" smtClean="0"/>
                  <a:t>edge points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𝑁𝐿</m:t>
                        </m:r>
                      </m:sub>
                    </m:sSub>
                  </m:oMath>
                </a14:m>
                <a:r>
                  <a:rPr lang="en-US" dirty="0"/>
                  <a:t> are added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𝑁𝐻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620"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Hysteresis thresholding and edge linking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40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vs. Marr-</a:t>
            </a:r>
            <a:r>
              <a:rPr lang="en-US" dirty="0" err="1" smtClean="0"/>
              <a:t>Hildreth</a:t>
            </a:r>
            <a:r>
              <a:rPr lang="en-US" dirty="0" smtClean="0"/>
              <a:t> vs. Canny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059006"/>
            <a:ext cx="5010150" cy="411433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4" y="4373243"/>
            <a:ext cx="1038225" cy="8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247650"/>
                <a:ext cx="2965180" cy="4974867"/>
              </a:xfrm>
            </p:spPr>
            <p:txBody>
              <a:bodyPr anchor="ctr" anchorCtr="0"/>
              <a:lstStyle/>
              <a:p>
                <a:pPr marL="361950" indent="-361950">
                  <a:buFont typeface="+mj-lt"/>
                  <a:buAutoNum type="alphaLcParenR"/>
                </a:pPr>
                <a:r>
                  <a:rPr lang="en-US" dirty="0" smtClean="0"/>
                  <a:t>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834×1114</m:t>
                    </m:r>
                  </m:oMath>
                </a14:m>
                <a:endParaRPr lang="en-US" b="1" dirty="0" smtClean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dirty="0" smtClean="0"/>
                  <a:t>Gradient-based edge detection</a:t>
                </a:r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dirty="0" smtClean="0"/>
                  <a:t>Marr-</a:t>
                </a:r>
                <a:r>
                  <a:rPr lang="en-US" dirty="0" err="1" smtClean="0"/>
                  <a:t>Hildreth</a:t>
                </a:r>
                <a:endParaRPr lang="en-US" dirty="0" smtClean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dirty="0" smtClean="0"/>
                  <a:t>Canny</a:t>
                </a:r>
                <a:endParaRPr lang="en-US" dirty="0"/>
              </a:p>
            </p:txBody>
          </p:sp>
        </mc:Choice>
        <mc:Fallback xmlns="">
          <p:sp>
            <p:nvSpPr>
              <p:cNvPr id="6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247650"/>
                <a:ext cx="2965180" cy="4974867"/>
              </a:xfrm>
              <a:blipFill rotWithShape="0">
                <a:blip r:embed="rId4"/>
                <a:stretch>
                  <a:fillRect l="-5144" r="-5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496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vs. Marr-</a:t>
            </a:r>
            <a:r>
              <a:rPr lang="en-US" dirty="0" err="1" smtClean="0"/>
              <a:t>Hildreth</a:t>
            </a:r>
            <a:r>
              <a:rPr lang="en-US" dirty="0" smtClean="0"/>
              <a:t> vs. Canny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57" y="950156"/>
            <a:ext cx="4517168" cy="4114337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24" y="4265661"/>
            <a:ext cx="1038225" cy="800100"/>
          </a:xfrm>
          <a:prstGeom prst="rect">
            <a:avLst/>
          </a:prstGeom>
        </p:spPr>
      </p:pic>
      <p:sp>
        <p:nvSpPr>
          <p:cNvPr id="6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5" y="247650"/>
            <a:ext cx="3584304" cy="4974867"/>
          </a:xfrm>
        </p:spPr>
        <p:txBody>
          <a:bodyPr anchor="ctr" anchorCtr="0"/>
          <a:lstStyle/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CT image</a:t>
            </a:r>
            <a:endParaRPr lang="en-US" b="1" dirty="0" smtClean="0"/>
          </a:p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Gradient-based edge detection</a:t>
            </a:r>
          </a:p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Marr-</a:t>
            </a:r>
            <a:r>
              <a:rPr lang="en-US" dirty="0" err="1" smtClean="0"/>
              <a:t>Hildreth</a:t>
            </a:r>
            <a:endParaRPr lang="en-US" dirty="0" smtClean="0"/>
          </a:p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Canny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3171824" y="5045443"/>
            <a:ext cx="597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labs/ocv-canny-edge-detection.cpp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77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Region-based Segmentation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/>
              <a:t>(</a:t>
            </a:r>
            <a:r>
              <a:rPr lang="en-US" sz="2800" dirty="0" err="1" smtClean="0"/>
              <a:t>Thresholding</a:t>
            </a:r>
            <a:r>
              <a:rPr lang="en-US" sz="2800" dirty="0" smtClean="0"/>
              <a:t>, Region Growing, Region Splitting and Merging)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1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679681" cy="4448468"/>
          </a:xfrm>
        </p:spPr>
        <p:txBody>
          <a:bodyPr anchor="ctr" anchorCtr="0"/>
          <a:lstStyle/>
          <a:p>
            <a:r>
              <a:rPr lang="en-US" dirty="0" smtClean="0"/>
              <a:t>discontinuity- or </a:t>
            </a:r>
            <a:r>
              <a:rPr lang="en-US" i="1" dirty="0" smtClean="0"/>
              <a:t>edge-based </a:t>
            </a:r>
          </a:p>
          <a:p>
            <a:pPr lvl="1"/>
            <a:r>
              <a:rPr lang="en-US" dirty="0" smtClean="0"/>
              <a:t>based on abrupt </a:t>
            </a:r>
            <a:r>
              <a:rPr lang="en-US" i="1" dirty="0" smtClean="0"/>
              <a:t>changes in intensity</a:t>
            </a:r>
            <a:r>
              <a:rPr lang="en-US" dirty="0" smtClean="0"/>
              <a:t>, such as edges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 </a:t>
            </a:r>
            <a:r>
              <a:rPr lang="en-US" b="1" dirty="0" smtClean="0"/>
              <a:t>Marr-</a:t>
            </a:r>
            <a:r>
              <a:rPr lang="en-US" b="1" dirty="0" err="1" smtClean="0"/>
              <a:t>Hildreth</a:t>
            </a:r>
            <a:r>
              <a:rPr lang="en-US" dirty="0" smtClean="0"/>
              <a:t>, </a:t>
            </a:r>
            <a:r>
              <a:rPr lang="en-US" b="1" dirty="0" smtClean="0"/>
              <a:t>Canny</a:t>
            </a:r>
          </a:p>
          <a:p>
            <a:r>
              <a:rPr lang="en-US" dirty="0" smtClean="0"/>
              <a:t>similarity- or </a:t>
            </a:r>
            <a:r>
              <a:rPr lang="en-US" i="1" dirty="0" smtClean="0"/>
              <a:t>region-based</a:t>
            </a:r>
          </a:p>
          <a:p>
            <a:pPr lvl="1"/>
            <a:r>
              <a:rPr lang="en-US" dirty="0" smtClean="0"/>
              <a:t>based on identifying regions </a:t>
            </a:r>
            <a:r>
              <a:rPr lang="en-US" dirty="0"/>
              <a:t>that are similar according to a set </a:t>
            </a:r>
            <a:r>
              <a:rPr lang="en-US" dirty="0" smtClean="0"/>
              <a:t>of predefined criteria 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 </a:t>
            </a:r>
            <a:r>
              <a:rPr lang="en-US" b="1" dirty="0" err="1" smtClean="0"/>
              <a:t>Thresholding</a:t>
            </a:r>
            <a:r>
              <a:rPr lang="en-US" dirty="0"/>
              <a:t>, </a:t>
            </a:r>
            <a:r>
              <a:rPr lang="en-US" b="1" dirty="0" smtClean="0"/>
              <a:t>Region Growing</a:t>
            </a:r>
            <a:r>
              <a:rPr lang="en-US" dirty="0"/>
              <a:t>, and </a:t>
            </a:r>
            <a:r>
              <a:rPr lang="en-US" b="1" dirty="0" smtClean="0"/>
              <a:t>Region Splitting </a:t>
            </a:r>
            <a:r>
              <a:rPr lang="en-US" b="1" dirty="0"/>
              <a:t>and </a:t>
            </a:r>
            <a:r>
              <a:rPr lang="en-US" b="1" dirty="0" smtClean="0"/>
              <a:t>Merging</a:t>
            </a:r>
            <a:endParaRPr lang="en-US" b="1" dirty="0"/>
          </a:p>
          <a:p>
            <a:r>
              <a:rPr lang="en-US" dirty="0" smtClean="0"/>
              <a:t>more complex approaches</a:t>
            </a:r>
          </a:p>
          <a:p>
            <a:pPr lvl="1">
              <a:spcBef>
                <a:spcPts val="0"/>
              </a:spcBef>
            </a:pPr>
            <a:r>
              <a:rPr lang="en-US" b="1" dirty="0" smtClean="0"/>
              <a:t>Mean-Shift</a:t>
            </a:r>
            <a:r>
              <a:rPr lang="en-US" dirty="0" smtClean="0"/>
              <a:t>, </a:t>
            </a:r>
            <a:r>
              <a:rPr lang="en-US" b="1" dirty="0" smtClean="0"/>
              <a:t>Watershed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Graph-based methods (e.g.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GrabCut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), Active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ontours, Level Sets, ...</a:t>
            </a:r>
            <a:endParaRPr lang="en-US" dirty="0"/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 approaches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83"/>
          <a:stretch/>
        </p:blipFill>
        <p:spPr>
          <a:xfrm>
            <a:off x="5076823" y="3026517"/>
            <a:ext cx="2028826" cy="2215051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64" y="981290"/>
            <a:ext cx="3536761" cy="198942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1" t="-546" r="-1838" b="546"/>
          <a:stretch/>
        </p:blipFill>
        <p:spPr>
          <a:xfrm>
            <a:off x="7038974" y="3016992"/>
            <a:ext cx="2028826" cy="22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5441680" cy="4448468"/>
              </a:xfrm>
            </p:spPr>
            <p:txBody>
              <a:bodyPr/>
              <a:lstStyle/>
              <a:p>
                <a:r>
                  <a:rPr lang="en-US" dirty="0" err="1"/>
                  <a:t>Thresholding</a:t>
                </a:r>
                <a:r>
                  <a:rPr lang="en-US" dirty="0"/>
                  <a:t> is the </a:t>
                </a:r>
                <a:r>
                  <a:rPr lang="en-US" b="1" dirty="0"/>
                  <a:t>simplest</a:t>
                </a:r>
                <a:r>
                  <a:rPr lang="en-US" dirty="0"/>
                  <a:t> segmentation </a:t>
                </a:r>
                <a:r>
                  <a:rPr lang="en-US" dirty="0" smtClean="0"/>
                  <a:t>method</a:t>
                </a:r>
                <a:endParaRPr lang="en-US" dirty="0"/>
              </a:p>
              <a:p>
                <a:pPr lvl="1"/>
                <a:r>
                  <a:rPr lang="en-US" dirty="0" smtClean="0"/>
                  <a:t>pixels </a:t>
                </a:r>
                <a:r>
                  <a:rPr lang="en-US" dirty="0"/>
                  <a:t>are partitioned depending on their </a:t>
                </a:r>
                <a:r>
                  <a:rPr lang="en-US" i="1" dirty="0" smtClean="0"/>
                  <a:t>intensities</a:t>
                </a:r>
                <a:endParaRPr lang="en-US" dirty="0"/>
              </a:p>
              <a:p>
                <a:r>
                  <a:rPr lang="en-US" b="1" dirty="0" smtClean="0"/>
                  <a:t>Global </a:t>
                </a:r>
                <a:r>
                  <a:rPr lang="en-US" b="1" dirty="0" err="1"/>
                  <a:t>thresholding</a:t>
                </a:r>
                <a:r>
                  <a:rPr lang="en-US" dirty="0"/>
                  <a:t>, using </a:t>
                </a:r>
                <a:r>
                  <a:rPr lang="en-US" dirty="0" smtClean="0"/>
                  <a:t>a fixed threshold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b="1" dirty="0"/>
                  <a:t>Variable </a:t>
                </a:r>
                <a:r>
                  <a:rPr lang="en-US" b="1" dirty="0" err="1"/>
                  <a:t>thresholding</a:t>
                </a:r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changes </a:t>
                </a:r>
                <a:r>
                  <a:rPr lang="en-US" dirty="0"/>
                  <a:t>over the </a:t>
                </a:r>
                <a:r>
                  <a:rPr lang="en-US" dirty="0" smtClean="0"/>
                  <a:t>image</a:t>
                </a:r>
                <a:endParaRPr lang="en-US" dirty="0"/>
              </a:p>
              <a:p>
                <a:pPr lvl="1"/>
                <a:r>
                  <a:rPr lang="en-US" dirty="0" smtClean="0"/>
                  <a:t>local </a:t>
                </a:r>
                <a:r>
                  <a:rPr lang="en-US" dirty="0"/>
                  <a:t>or regional </a:t>
                </a:r>
                <a:r>
                  <a:rPr lang="en-US" dirty="0" err="1"/>
                  <a:t>thresholding</a:t>
                </a:r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depends on </a:t>
                </a:r>
                <a:r>
                  <a:rPr lang="en-US" dirty="0" smtClean="0"/>
                  <a:t>a neighborhood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1" dirty="0" smtClean="0"/>
                  <a:t>Multiple </a:t>
                </a:r>
                <a:r>
                  <a:rPr lang="en-US" b="1" dirty="0" err="1" smtClean="0"/>
                  <a:t>thresholding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5441680" cy="4448468"/>
              </a:xfrm>
              <a:blipFill rotWithShape="0">
                <a:blip r:embed="rId2"/>
                <a:stretch>
                  <a:fillRect l="-2464" r="-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052638"/>
            <a:ext cx="4010025" cy="73275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4326841"/>
            <a:ext cx="4314825" cy="89567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6" t="6830" r="3727" b="7223"/>
          <a:stretch/>
        </p:blipFill>
        <p:spPr>
          <a:xfrm>
            <a:off x="6372225" y="938615"/>
            <a:ext cx="2156751" cy="283328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" t="11041" r="61840" b="55758"/>
          <a:stretch/>
        </p:blipFill>
        <p:spPr>
          <a:xfrm>
            <a:off x="5753101" y="3809935"/>
            <a:ext cx="1724024" cy="1333566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65421" r="63005" b="6001"/>
          <a:stretch/>
        </p:blipFill>
        <p:spPr>
          <a:xfrm>
            <a:off x="7343115" y="3948213"/>
            <a:ext cx="1724024" cy="1147865"/>
          </a:xfrm>
          <a:prstGeom prst="rect">
            <a:avLst/>
          </a:prstGeom>
        </p:spPr>
      </p:pic>
      <p:sp>
        <p:nvSpPr>
          <p:cNvPr id="17" name="Rettangolo 16"/>
          <p:cNvSpPr/>
          <p:nvPr/>
        </p:nvSpPr>
        <p:spPr>
          <a:xfrm>
            <a:off x="8134350" y="4924425"/>
            <a:ext cx="923264" cy="219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5184505" cy="4448468"/>
          </a:xfrm>
        </p:spPr>
        <p:txBody>
          <a:bodyPr anchor="ctr" anchorCtr="0"/>
          <a:lstStyle/>
          <a:p>
            <a:r>
              <a:rPr lang="en-US" dirty="0" smtClean="0"/>
              <a:t>a technique based on a </a:t>
            </a:r>
            <a:r>
              <a:rPr lang="en-US" b="1" dirty="0"/>
              <a:t>controlled </a:t>
            </a:r>
            <a:r>
              <a:rPr lang="en-US" b="1" dirty="0" smtClean="0"/>
              <a:t>growing </a:t>
            </a:r>
            <a:r>
              <a:rPr lang="en-US" dirty="0" smtClean="0"/>
              <a:t>of </a:t>
            </a:r>
            <a:r>
              <a:rPr lang="en-US" dirty="0"/>
              <a:t>some initial pixels (</a:t>
            </a:r>
            <a:r>
              <a:rPr lang="en-US" b="1" i="1" dirty="0"/>
              <a:t>seeds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seeds are </a:t>
            </a:r>
            <a:r>
              <a:rPr lang="en-US" i="1" dirty="0" smtClean="0"/>
              <a:t>manually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i="1" dirty="0" smtClean="0"/>
              <a:t>automatically</a:t>
            </a:r>
            <a:r>
              <a:rPr lang="en-US" dirty="0" smtClean="0"/>
              <a:t> selected based </a:t>
            </a:r>
            <a:r>
              <a:rPr lang="en-US" dirty="0"/>
              <a:t>on appropriate </a:t>
            </a:r>
            <a:r>
              <a:rPr lang="en-US" dirty="0" smtClean="0"/>
              <a:t>criteria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spc="-30" dirty="0" smtClean="0"/>
              <a:t>depend </a:t>
            </a:r>
            <a:r>
              <a:rPr lang="en-US" spc="-30" dirty="0"/>
              <a:t>on the a-priori knowledge on the problem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e.g., pixels in a certain grayscale range</a:t>
            </a:r>
            <a:endParaRPr lang="en-US" dirty="0"/>
          </a:p>
          <a:p>
            <a:r>
              <a:rPr lang="en-US" dirty="0" smtClean="0"/>
              <a:t>regions </a:t>
            </a:r>
            <a:r>
              <a:rPr lang="en-US" dirty="0"/>
              <a:t>are </a:t>
            </a:r>
            <a:r>
              <a:rPr lang="en-US" dirty="0" smtClean="0"/>
              <a:t>grown </a:t>
            </a:r>
            <a:r>
              <a:rPr lang="en-US" dirty="0"/>
              <a:t>from </a:t>
            </a:r>
            <a:r>
              <a:rPr lang="en-US" dirty="0" smtClean="0"/>
              <a:t>the </a:t>
            </a:r>
            <a:r>
              <a:rPr lang="en-US" dirty="0"/>
              <a:t>seed points to </a:t>
            </a:r>
            <a:r>
              <a:rPr lang="en-US" dirty="0" smtClean="0"/>
              <a:t>(4- or 8-) </a:t>
            </a:r>
            <a:r>
              <a:rPr lang="en-US" b="1" dirty="0" smtClean="0"/>
              <a:t>connected</a:t>
            </a:r>
            <a:r>
              <a:rPr lang="en-US" dirty="0" smtClean="0"/>
              <a:t> </a:t>
            </a:r>
            <a:r>
              <a:rPr lang="en-US" dirty="0"/>
              <a:t>points depending on a </a:t>
            </a:r>
            <a:r>
              <a:rPr lang="en-US" b="1" dirty="0"/>
              <a:t>region membership </a:t>
            </a:r>
            <a:r>
              <a:rPr lang="en-US" b="1" dirty="0" smtClean="0"/>
              <a:t>criterion</a:t>
            </a:r>
          </a:p>
          <a:p>
            <a:pPr lvl="1"/>
            <a:r>
              <a:rPr lang="en-US" dirty="0" smtClean="0"/>
              <a:t>e.g., pixel </a:t>
            </a:r>
            <a:r>
              <a:rPr lang="en-US" dirty="0"/>
              <a:t>intensity, </a:t>
            </a:r>
            <a:r>
              <a:rPr lang="en-US" dirty="0" smtClean="0"/>
              <a:t>texture</a:t>
            </a:r>
            <a:r>
              <a:rPr lang="en-US" dirty="0"/>
              <a:t>, or </a:t>
            </a:r>
            <a:r>
              <a:rPr lang="en-US" dirty="0" smtClean="0"/>
              <a:t>color similarity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b="1" dirty="0"/>
              <a:t>stop rule </a:t>
            </a:r>
            <a:r>
              <a:rPr lang="en-US" dirty="0" smtClean="0"/>
              <a:t>might be needed</a:t>
            </a:r>
          </a:p>
          <a:p>
            <a:pPr lvl="1">
              <a:spcBef>
                <a:spcPts val="0"/>
              </a:spcBef>
            </a:pPr>
            <a:r>
              <a:rPr lang="en-US" spc="-30" dirty="0" smtClean="0"/>
              <a:t>depends on </a:t>
            </a:r>
            <a:r>
              <a:rPr lang="en-US" spc="-30" dirty="0"/>
              <a:t>the a-priori knowledge on the </a:t>
            </a:r>
            <a:r>
              <a:rPr lang="en-US" spc="-30" dirty="0" smtClean="0"/>
              <a:t>problem</a:t>
            </a:r>
            <a:endParaRPr lang="en-US" spc="-30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Growing</a:t>
            </a:r>
            <a:endParaRPr lang="en-US" dirty="0"/>
          </a:p>
        </p:txBody>
      </p:sp>
      <p:pic>
        <p:nvPicPr>
          <p:cNvPr id="5" name="regiongrowing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337" end="3117"/>
                </p14:media>
              </p:ext>
            </p:extLst>
          </p:nvPr>
        </p:nvPicPr>
        <p:blipFill rotWithShape="1">
          <a:blip r:embed="rId5"/>
          <a:srcRect l="9350" t="40500" r="50450" b="19833"/>
          <a:stretch/>
        </p:blipFill>
        <p:spPr>
          <a:xfrm>
            <a:off x="5724525" y="1633255"/>
            <a:ext cx="3201920" cy="28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1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302775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given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image to be </a:t>
                </a:r>
                <a:r>
                  <a:rPr lang="en-US" dirty="0" smtClean="0"/>
                  <a:t>segmented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binary image with the </a:t>
                </a:r>
                <a:r>
                  <a:rPr lang="en-US" b="1" dirty="0"/>
                  <a:t>seeds</a:t>
                </a:r>
                <a:r>
                  <a:rPr lang="en-US" dirty="0"/>
                  <a:t> (it is 1 </a:t>
                </a:r>
                <a:r>
                  <a:rPr lang="en-US" dirty="0" smtClean="0"/>
                  <a:t>only where </a:t>
                </a:r>
                <a:r>
                  <a:rPr lang="en-US" dirty="0"/>
                  <a:t>the seeds are located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predicate to be tested for each location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spcBef>
                    <a:spcPts val="1800"/>
                  </a:spcBef>
                </a:pPr>
                <a:r>
                  <a:rPr lang="en-US" dirty="0" smtClean="0"/>
                  <a:t>a </a:t>
                </a:r>
                <a:r>
                  <a:rPr lang="en-US" dirty="0"/>
                  <a:t>simple region growing algorithm (based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-connectivity) </a:t>
                </a:r>
                <a:r>
                  <a:rPr lang="en-US" dirty="0" smtClean="0"/>
                  <a:t>is:</a:t>
                </a:r>
                <a:endParaRPr lang="en-US" dirty="0"/>
              </a:p>
              <a:p>
                <a:pPr marL="736092" lvl="1" indent="-342900">
                  <a:buFont typeface="+mj-lt"/>
                  <a:buAutoNum type="arabicPeriod"/>
                </a:pPr>
                <a:r>
                  <a:rPr lang="en-US" dirty="0" smtClean="0"/>
                  <a:t>erode </a:t>
                </a:r>
                <a:r>
                  <a:rPr lang="en-US" dirty="0"/>
                  <a:t>all the connected components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until they are </a:t>
                </a:r>
                <a:r>
                  <a:rPr lang="en-US" dirty="0" smtClean="0"/>
                  <a:t>only one </a:t>
                </a:r>
                <a:r>
                  <a:rPr lang="en-US" dirty="0"/>
                  <a:t>pixel </a:t>
                </a:r>
                <a:r>
                  <a:rPr lang="en-US" dirty="0" smtClean="0"/>
                  <a:t>wide</a:t>
                </a:r>
                <a:endParaRPr lang="en-US" dirty="0"/>
              </a:p>
              <a:p>
                <a:pPr marL="736092" lvl="1" indent="-342900">
                  <a:buFont typeface="+mj-lt"/>
                  <a:buAutoNum type="arabicPeriod"/>
                </a:pPr>
                <a:r>
                  <a:rPr lang="en-US" dirty="0" smtClean="0"/>
                  <a:t>generate </a:t>
                </a:r>
                <a:r>
                  <a:rPr lang="en-US" dirty="0"/>
                  <a:t>the </a:t>
                </a:r>
                <a:r>
                  <a:rPr lang="en-US" b="1" dirty="0"/>
                  <a:t>binary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true.</a:t>
                </a:r>
              </a:p>
              <a:p>
                <a:pPr marL="736092" lvl="1" indent="-342900">
                  <a:buFont typeface="+mj-lt"/>
                  <a:buAutoNum type="arabicPeriod"/>
                </a:pPr>
                <a:r>
                  <a:rPr lang="en-US" dirty="0" smtClean="0"/>
                  <a:t>create </a:t>
                </a:r>
                <a:r>
                  <a:rPr lang="en-US" dirty="0"/>
                  <a:t>the binary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8-connected to a seed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736092" lvl="1" indent="-342900">
                  <a:buFont typeface="+mj-lt"/>
                  <a:buAutoNum type="arabicPeriod"/>
                </a:pPr>
                <a:r>
                  <a:rPr lang="en-US" dirty="0" smtClean="0"/>
                  <a:t>the </a:t>
                </a:r>
                <a:r>
                  <a:rPr lang="en-US" dirty="0"/>
                  <a:t>resulting </a:t>
                </a:r>
                <a:r>
                  <a:rPr lang="en-US" b="1" dirty="0"/>
                  <a:t>connected components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i="1" dirty="0" smtClean="0"/>
                  <a:t>segmented</a:t>
                </a:r>
                <a:r>
                  <a:rPr lang="en-US" dirty="0" smtClean="0"/>
                  <a:t> regions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4302775"/>
              </a:xfrm>
              <a:blipFill rotWithShape="0">
                <a:blip r:embed="rId2"/>
                <a:stretch>
                  <a:fillRect l="-1549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</a:t>
            </a:r>
            <a:r>
              <a:rPr lang="en-US" dirty="0" smtClean="0"/>
              <a:t>Growing: the basic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6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070080" cy="4448468"/>
              </a:xfrm>
            </p:spPr>
            <p:txBody>
              <a:bodyPr anchor="ctr" anchorCtr="0"/>
              <a:lstStyle/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x-ray image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 smtClean="0"/>
                  <a:t> showing defective welds</a:t>
                </a:r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histogram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800" dirty="0"/>
              </a:p>
              <a:p>
                <a:pPr marL="628650" lvl="1" indent="-180975">
                  <a:spcBef>
                    <a:spcPts val="0"/>
                  </a:spcBef>
                </a:pPr>
                <a:r>
                  <a:rPr lang="en-US" sz="1600" dirty="0" smtClean="0"/>
                  <a:t>defects saturate the intensity (</a:t>
                </a:r>
                <a:r>
                  <a:rPr lang="en-US" sz="1600" b="1" i="1" dirty="0" smtClean="0">
                    <a:solidFill>
                      <a:schemeClr val="accent1"/>
                    </a:solidFill>
                  </a:rPr>
                  <a:t>first clue</a:t>
                </a:r>
                <a:r>
                  <a:rPr lang="en-US" sz="1600" dirty="0" smtClean="0"/>
                  <a:t>)</a:t>
                </a:r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inizial seeds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=255</m:t>
                    </m:r>
                  </m:oMath>
                </a14:m>
                <a:endParaRPr lang="en-US" sz="1800" dirty="0" smtClean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final seeds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sz="1800" dirty="0" smtClean="0"/>
                  <a:t>erosion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800" dirty="0" smtClean="0"/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=255−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1800" dirty="0" smtClean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628650" lvl="1" indent="-180975">
                  <a:spcBef>
                    <a:spcPts val="0"/>
                  </a:spcBef>
                </a:pPr>
                <a:r>
                  <a:rPr lang="en-US" sz="1600" dirty="0" smtClean="0"/>
                  <a:t>there is a valley that separates the welds from the rest of the image (</a:t>
                </a:r>
                <a:r>
                  <a:rPr lang="en-US" sz="1600" b="1" i="1" dirty="0" smtClean="0">
                    <a:solidFill>
                      <a:srgbClr val="FF0000"/>
                    </a:solidFill>
                  </a:rPr>
                  <a:t>second clue</a:t>
                </a:r>
                <a:r>
                  <a:rPr lang="en-US" sz="1600" dirty="0" smtClean="0"/>
                  <a:t>)</a:t>
                </a:r>
                <a:endParaRPr lang="en-US" sz="1800" dirty="0" smtClean="0"/>
              </a:p>
              <a:p>
                <a:pPr marL="266700" indent="-266700">
                  <a:buFont typeface="+mj-lt"/>
                  <a:buAutoNum type="alphaLcParenR" startAt="8"/>
                </a:pPr>
                <a:r>
                  <a:rPr lang="en-US" sz="18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&gt;65</m:t>
                    </m:r>
                  </m:oMath>
                </a14:m>
                <a:endParaRPr lang="en-US" sz="1800" dirty="0" smtClean="0"/>
              </a:p>
              <a:p>
                <a:pPr marL="361950" indent="-361950">
                  <a:buFont typeface="+mj-lt"/>
                  <a:buAutoNum type="alphaLcParenR" startAt="8"/>
                </a:pPr>
                <a:r>
                  <a:rPr lang="en-US" sz="1800" dirty="0" smtClean="0"/>
                  <a:t>segmentation by region growing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 smtClean="0"/>
                  <a:t> with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≤65</m:t>
                    </m:r>
                  </m:oMath>
                </a14:m>
                <a:endParaRPr lang="en-US" sz="1800" dirty="0" smtClean="0"/>
              </a:p>
            </p:txBody>
          </p:sp>
        </mc:Choice>
        <mc:Fallback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070080" cy="4448468"/>
              </a:xfrm>
              <a:blipFill rotWithShape="0">
                <a:blip r:embed="rId2"/>
                <a:stretch>
                  <a:fillRect l="-3443" r="-3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Growing: an 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936" y="1152532"/>
            <a:ext cx="4265095" cy="3761807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599936" y="3657600"/>
            <a:ext cx="1414257" cy="1256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525" y="3787885"/>
            <a:ext cx="1401472" cy="1059779"/>
          </a:xfrm>
          <a:prstGeom prst="rect">
            <a:avLst/>
          </a:prstGeom>
          <a:ln>
            <a:noFill/>
          </a:ln>
        </p:spPr>
      </p:pic>
      <p:cxnSp>
        <p:nvCxnSpPr>
          <p:cNvPr id="10" name="Connettore 1 9"/>
          <p:cNvCxnSpPr/>
          <p:nvPr/>
        </p:nvCxnSpPr>
        <p:spPr>
          <a:xfrm flipV="1">
            <a:off x="7419975" y="2019302"/>
            <a:ext cx="0" cy="2762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 flipV="1">
            <a:off x="7481887" y="3276602"/>
            <a:ext cx="0" cy="2762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>
            <a:off x="6848475" y="1514475"/>
            <a:ext cx="523875" cy="628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 flipH="1">
            <a:off x="7820025" y="2743200"/>
            <a:ext cx="95250" cy="533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7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iterative </a:t>
                </a:r>
                <a:r>
                  <a:rPr lang="en-US" b="1" dirty="0"/>
                  <a:t>subdivision</a:t>
                </a:r>
                <a:r>
                  <a:rPr lang="en-US" dirty="0"/>
                  <a:t> of the image in </a:t>
                </a:r>
                <a:r>
                  <a:rPr lang="en-US" i="1" dirty="0" smtClean="0"/>
                  <a:t>homogeneous</a:t>
                </a:r>
                <a:r>
                  <a:rPr lang="en-US" dirty="0" smtClean="0"/>
                  <a:t> regions (</a:t>
                </a:r>
                <a:r>
                  <a:rPr lang="en-US" i="1" dirty="0" smtClean="0"/>
                  <a:t>splitting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b="1" dirty="0" smtClean="0"/>
                  <a:t>joining</a:t>
                </a:r>
                <a:r>
                  <a:rPr lang="en-US" dirty="0" smtClean="0"/>
                  <a:t> </a:t>
                </a:r>
                <a:r>
                  <a:rPr lang="en-US" dirty="0"/>
                  <a:t>of the </a:t>
                </a:r>
                <a:r>
                  <a:rPr lang="en-US" i="1" dirty="0"/>
                  <a:t>adjacent</a:t>
                </a:r>
                <a:r>
                  <a:rPr lang="en-US" dirty="0"/>
                  <a:t> </a:t>
                </a:r>
                <a:r>
                  <a:rPr lang="en-US" i="1" dirty="0"/>
                  <a:t>homogeneous</a:t>
                </a:r>
                <a:r>
                  <a:rPr lang="en-US" dirty="0"/>
                  <a:t> regions (</a:t>
                </a:r>
                <a:r>
                  <a:rPr lang="en-US" i="1" dirty="0"/>
                  <a:t>merging</a:t>
                </a:r>
                <a:r>
                  <a:rPr lang="en-US" dirty="0" smtClean="0"/>
                  <a:t>)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given </a:t>
                </a:r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a predicate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the basic algorithm is</a:t>
                </a:r>
                <a:r>
                  <a:rPr lang="en-US" dirty="0" smtClean="0"/>
                  <a:t>:</a:t>
                </a:r>
              </a:p>
              <a:p>
                <a:pPr marL="736092" lvl="1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000" dirty="0" smtClean="0"/>
              </a:p>
              <a:p>
                <a:pPr marL="736092" lvl="1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iterative </a:t>
                </a:r>
                <a:r>
                  <a:rPr lang="en-US" sz="2000" dirty="0"/>
                  <a:t>subdivision in quadrants of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for </a:t>
                </a:r>
                <a:r>
                  <a:rPr lang="en-US" sz="2000" dirty="0" smtClean="0"/>
                  <a:t>which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false</m:t>
                    </m:r>
                  </m:oMath>
                </a14:m>
                <a:endParaRPr lang="en-US" sz="2000" dirty="0" smtClean="0"/>
              </a:p>
              <a:p>
                <a:pPr marL="736092" lvl="1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when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dirty="0" smtClean="0">
                        <a:latin typeface="Cambria Math" panose="02040503050406030204" pitchFamily="18" charset="0"/>
                      </a:rPr>
                      <m:t>true</m:t>
                    </m:r>
                  </m:oMath>
                </a14:m>
                <a:r>
                  <a:rPr lang="en-US" sz="2000" dirty="0"/>
                  <a:t> for every </a:t>
                </a:r>
                <a:r>
                  <a:rPr lang="en-US" sz="2000" dirty="0" smtClean="0"/>
                  <a:t>region, </a:t>
                </a:r>
                <a:r>
                  <a:rPr lang="en-US" sz="2000" dirty="0"/>
                  <a:t>merge those </a:t>
                </a:r>
                <a:r>
                  <a:rPr lang="en-US" sz="2000" dirty="0" smtClean="0"/>
                  <a:t>adjacent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 err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true</m:t>
                    </m:r>
                  </m:oMath>
                </a14:m>
                <a:endParaRPr lang="en-US" sz="2000" dirty="0" smtClean="0"/>
              </a:p>
              <a:p>
                <a:pPr marL="736092" lvl="1" indent="-342900"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sz="2000" dirty="0" smtClean="0"/>
                  <a:t>repeat step 3 until no merging is possible</a:t>
                </a:r>
                <a:endParaRPr lang="en-US" dirty="0"/>
              </a:p>
              <a:p>
                <a:pPr marL="982663" lvl="1" indent="-263525">
                  <a:spcBef>
                    <a:spcPts val="0"/>
                  </a:spcBef>
                </a:pPr>
                <a:r>
                  <a:rPr lang="en-US" dirty="0" smtClean="0"/>
                  <a:t>optionally, at each merge step, replace the pixels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with the mean value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/>
                  <a:t> (</a:t>
                </a:r>
                <a:r>
                  <a:rPr lang="en-US" sz="2000" i="1" dirty="0" smtClean="0"/>
                  <a:t>homogenization filtering</a:t>
                </a:r>
                <a:r>
                  <a:rPr lang="en-US" sz="2000" dirty="0" smtClean="0"/>
                  <a:t>)</a:t>
                </a:r>
              </a:p>
            </p:txBody>
          </p:sp>
        </mc:Choice>
        <mc:Fallback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splitting and merging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splitting and merging: </a:t>
            </a:r>
            <a:r>
              <a:rPr lang="en-US" dirty="0" err="1" smtClean="0"/>
              <a:t>quadtree</a:t>
            </a:r>
            <a:r>
              <a:rPr lang="en-US" dirty="0" smtClean="0"/>
              <a:t>-based partitioning</a:t>
            </a:r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26"/>
          <a:stretch/>
        </p:blipFill>
        <p:spPr>
          <a:xfrm>
            <a:off x="3310143" y="1199087"/>
            <a:ext cx="5594979" cy="363297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46"/>
          <a:stretch/>
        </p:blipFill>
        <p:spPr>
          <a:xfrm>
            <a:off x="220393" y="999159"/>
            <a:ext cx="2728764" cy="201641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95"/>
          <a:stretch/>
        </p:blipFill>
        <p:spPr>
          <a:xfrm>
            <a:off x="382421" y="3093396"/>
            <a:ext cx="2527574" cy="1935804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4742508" y="3171216"/>
            <a:ext cx="3191920" cy="369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/>
          <p:cNvSpPr/>
          <p:nvPr/>
        </p:nvSpPr>
        <p:spPr>
          <a:xfrm>
            <a:off x="382421" y="3093397"/>
            <a:ext cx="1359407" cy="77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12"/>
          <p:cNvSpPr/>
          <p:nvPr/>
        </p:nvSpPr>
        <p:spPr>
          <a:xfrm>
            <a:off x="1741828" y="2976665"/>
            <a:ext cx="1359407" cy="77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splitting and </a:t>
            </a:r>
            <a:r>
              <a:rPr lang="en-US" dirty="0" smtClean="0"/>
              <a:t>merging: examples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09" y="1095375"/>
            <a:ext cx="4027565" cy="403206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184" y="4327339"/>
            <a:ext cx="1038225" cy="800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247650"/>
                <a:ext cx="4584430" cy="4974867"/>
              </a:xfrm>
            </p:spPr>
            <p:txBody>
              <a:bodyPr anchor="ctr" anchorCtr="0"/>
              <a:lstStyle/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image of </a:t>
                </a:r>
                <a:r>
                  <a:rPr lang="en-US" sz="1800" b="1" dirty="0" smtClean="0"/>
                  <a:t>Cassiopeia nebula </a:t>
                </a:r>
              </a:p>
              <a:p>
                <a:pPr marL="365760" lvl="1" indent="0">
                  <a:spcBef>
                    <a:spcPts val="0"/>
                  </a:spcBef>
                  <a:buNone/>
                </a:pPr>
                <a:r>
                  <a:rPr lang="en-US" sz="1600" dirty="0" smtClean="0"/>
                  <a:t>(</a:t>
                </a:r>
                <a:r>
                  <a:rPr lang="en-US" sz="1400" dirty="0" smtClean="0"/>
                  <a:t>unknown wavelength</a:t>
                </a:r>
                <a:r>
                  <a:rPr lang="en-US" sz="1600" dirty="0" smtClean="0"/>
                  <a:t>)</a:t>
                </a:r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 smtClean="0"/>
                  <a:t>splitting/merging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 smtClean="0"/>
                  <a:t> and blocks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sz="1800" dirty="0" smtClean="0"/>
                  <a:t> </a:t>
                </a:r>
                <a:endParaRPr lang="en-US" sz="1600" dirty="0" smtClean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/>
                  <a:t>splitting/merging with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 and blocks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sz="1800" dirty="0"/>
                  <a:t> </a:t>
                </a:r>
                <a:endParaRPr lang="en-US" sz="1600" dirty="0"/>
              </a:p>
              <a:p>
                <a:pPr marL="361950" indent="-361950">
                  <a:buFont typeface="+mj-lt"/>
                  <a:buAutoNum type="alphaLcParenR"/>
                </a:pPr>
                <a:r>
                  <a:rPr lang="en-US" sz="1800" dirty="0"/>
                  <a:t>splitting/merging with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800" dirty="0"/>
                  <a:t> and blocks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800" dirty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9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247650"/>
                <a:ext cx="4584430" cy="4974867"/>
              </a:xfrm>
              <a:blipFill rotWithShape="0">
                <a:blip r:embed="rId4"/>
                <a:stretch>
                  <a:fillRect l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3" t="16213" r="25614" b="16819"/>
          <a:stretch/>
        </p:blipFill>
        <p:spPr>
          <a:xfrm>
            <a:off x="3826602" y="1143000"/>
            <a:ext cx="1089807" cy="1060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409464" y="3736789"/>
                <a:ext cx="44878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avg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∈[0,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64" y="3736789"/>
                <a:ext cx="4487895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55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splitting and </a:t>
            </a:r>
            <a:r>
              <a:rPr lang="en-US" dirty="0" smtClean="0"/>
              <a:t>merging: examples</a:t>
            </a:r>
            <a:endParaRPr lang="en-US" dirty="0"/>
          </a:p>
        </p:txBody>
      </p:sp>
      <p:grpSp>
        <p:nvGrpSpPr>
          <p:cNvPr id="7" name="Gruppo 6"/>
          <p:cNvGrpSpPr/>
          <p:nvPr/>
        </p:nvGrpSpPr>
        <p:grpSpPr>
          <a:xfrm>
            <a:off x="664369" y="1157287"/>
            <a:ext cx="7815263" cy="1784444"/>
            <a:chOff x="471487" y="1157287"/>
            <a:chExt cx="7815263" cy="1784444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12"/>
            <a:stretch/>
          </p:blipFill>
          <p:spPr>
            <a:xfrm>
              <a:off x="471487" y="1157287"/>
              <a:ext cx="3667125" cy="1766888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0" y="1157287"/>
              <a:ext cx="3695700" cy="1784444"/>
            </a:xfrm>
            <a:prstGeom prst="rect">
              <a:avLst/>
            </a:prstGeom>
          </p:spPr>
        </p:pic>
      </p:grp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t="34343" r="8151" b="14300"/>
          <a:stretch/>
        </p:blipFill>
        <p:spPr>
          <a:xfrm>
            <a:off x="2476500" y="3190876"/>
            <a:ext cx="4191000" cy="19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6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Segmentation</a:t>
            </a:r>
            <a:br>
              <a:rPr lang="en-US" dirty="0" smtClean="0"/>
            </a:br>
            <a:r>
              <a:rPr lang="en-US" sz="2800" dirty="0" smtClean="0"/>
              <a:t>(based on Mean-shift filtering)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99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5232130" cy="4448468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dirty="0"/>
              <a:t>local</a:t>
            </a:r>
            <a:r>
              <a:rPr lang="en-US" dirty="0"/>
              <a:t> </a:t>
            </a:r>
            <a:r>
              <a:rPr lang="en-US" b="1" dirty="0"/>
              <a:t>homogenization</a:t>
            </a:r>
            <a:r>
              <a:rPr lang="en-US" dirty="0"/>
              <a:t> technique that is very useful for damping shading or tonality differences in localized </a:t>
            </a:r>
            <a:r>
              <a:rPr lang="en-US" dirty="0" smtClean="0"/>
              <a:t>objects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it replaces each </a:t>
            </a:r>
            <a:r>
              <a:rPr lang="en-US" dirty="0"/>
              <a:t>pixel with the </a:t>
            </a:r>
            <a:r>
              <a:rPr lang="en-US" b="1" dirty="0"/>
              <a:t>mean</a:t>
            </a:r>
            <a:r>
              <a:rPr lang="en-US" dirty="0"/>
              <a:t> of the pixels in a </a:t>
            </a:r>
            <a:r>
              <a:rPr lang="en-US" dirty="0" smtClean="0"/>
              <a:t>neighborhood defined in a joint spatial-color domain (</a:t>
            </a:r>
            <a:r>
              <a:rPr lang="en-US" i="1" dirty="0" smtClean="0"/>
              <a:t>feature space</a:t>
            </a:r>
            <a:r>
              <a:rPr lang="en-US" dirty="0" smtClean="0"/>
              <a:t>)</a:t>
            </a:r>
          </a:p>
          <a:p>
            <a:pPr lvl="2">
              <a:spcBef>
                <a:spcPts val="0"/>
              </a:spcBef>
            </a:pPr>
            <a:r>
              <a:rPr lang="en-US" dirty="0" smtClean="0"/>
              <a:t>similar to (but </a:t>
            </a:r>
            <a:r>
              <a:rPr lang="en-US" i="1" dirty="0" smtClean="0"/>
              <a:t>more powerful </a:t>
            </a:r>
            <a:r>
              <a:rPr lang="en-US" dirty="0" smtClean="0"/>
              <a:t>than) </a:t>
            </a:r>
            <a:r>
              <a:rPr lang="en-US" i="1" dirty="0" smtClean="0"/>
              <a:t>bilateral filtering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image filtering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9" r="52458" b="25501"/>
          <a:stretch/>
        </p:blipFill>
        <p:spPr>
          <a:xfrm>
            <a:off x="5795139" y="933449"/>
            <a:ext cx="3107991" cy="205464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3" t="52675" r="-385" b="25305"/>
          <a:stretch/>
        </p:blipFill>
        <p:spPr>
          <a:xfrm>
            <a:off x="5795139" y="3171825"/>
            <a:ext cx="3107991" cy="205464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" b="7449"/>
          <a:stretch/>
        </p:blipFill>
        <p:spPr>
          <a:xfrm>
            <a:off x="866775" y="3220171"/>
            <a:ext cx="4391025" cy="194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5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Edge-based Segmentation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/>
              <a:t>(Gradient-based, Marr-</a:t>
            </a:r>
            <a:r>
              <a:rPr lang="en-US" sz="2800" dirty="0" err="1" smtClean="0"/>
              <a:t>Hildreth</a:t>
            </a:r>
            <a:r>
              <a:rPr lang="en-US" sz="2800" dirty="0" smtClean="0"/>
              <a:t>, Canny)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this example, the mean-shift filtering separates / clusters 3 different levels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pSp>
        <p:nvGrpSpPr>
          <p:cNvPr id="17" name="Gruppo 16"/>
          <p:cNvGrpSpPr/>
          <p:nvPr/>
        </p:nvGrpSpPr>
        <p:grpSpPr>
          <a:xfrm>
            <a:off x="841591" y="1676399"/>
            <a:ext cx="7460819" cy="2961812"/>
            <a:chOff x="832066" y="1638299"/>
            <a:chExt cx="7460819" cy="2961812"/>
          </a:xfrm>
        </p:grpSpPr>
        <p:grpSp>
          <p:nvGrpSpPr>
            <p:cNvPr id="13" name="Gruppo 12"/>
            <p:cNvGrpSpPr/>
            <p:nvPr/>
          </p:nvGrpSpPr>
          <p:grpSpPr>
            <a:xfrm>
              <a:off x="832066" y="1638299"/>
              <a:ext cx="7460819" cy="2961812"/>
              <a:chOff x="438150" y="1638299"/>
              <a:chExt cx="7460819" cy="2961812"/>
            </a:xfrm>
          </p:grpSpPr>
          <p:pic>
            <p:nvPicPr>
              <p:cNvPr id="5" name="Immagin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12" t="23242" r="67742" b="48773"/>
              <a:stretch/>
            </p:blipFill>
            <p:spPr>
              <a:xfrm>
                <a:off x="438150" y="1638299"/>
                <a:ext cx="2988000" cy="2961812"/>
              </a:xfrm>
              <a:prstGeom prst="rect">
                <a:avLst/>
              </a:prstGeom>
            </p:spPr>
          </p:pic>
          <p:sp>
            <p:nvSpPr>
              <p:cNvPr id="8" name="Rettangolo 7"/>
              <p:cNvSpPr/>
              <p:nvPr/>
            </p:nvSpPr>
            <p:spPr>
              <a:xfrm>
                <a:off x="447675" y="1738344"/>
                <a:ext cx="3507944" cy="2826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103 103 103 103 103 103 106 104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103 147 147 153 147 156 153 104</a:t>
                </a:r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107 153 153 153 153 153 153 107</a:t>
                </a:r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103 153 147 96  98  153 153 104</a:t>
                </a:r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107 156 153 97  96  147 153 107</a:t>
                </a:r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103 153 153 147 156 153 153 101</a:t>
                </a:r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103 156 153 147 147 153 153 104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103 103 107 104 103 106 103 107</a:t>
                </a:r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pic>
            <p:nvPicPr>
              <p:cNvPr id="10" name="Immagine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02" t="23334" r="48152" b="48681"/>
              <a:stretch/>
            </p:blipFill>
            <p:spPr>
              <a:xfrm>
                <a:off x="4400550" y="1638299"/>
                <a:ext cx="2988000" cy="2961812"/>
              </a:xfrm>
              <a:prstGeom prst="rect">
                <a:avLst/>
              </a:prstGeom>
            </p:spPr>
          </p:pic>
          <p:sp>
            <p:nvSpPr>
              <p:cNvPr id="11" name="Rettangolo 10"/>
              <p:cNvSpPr/>
              <p:nvPr/>
            </p:nvSpPr>
            <p:spPr>
              <a:xfrm>
                <a:off x="4391025" y="1738344"/>
                <a:ext cx="3507944" cy="2826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104 104 </a:t>
                </a: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</a:t>
                </a: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104 104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</a:t>
                </a: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152 152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152 152 </a:t>
                </a: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152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152 104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104 152 152 152 152 152 152 105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104 152 152 97  97  152 152 104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104 152 152 97  97  </a:t>
                </a: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152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152 104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104 152 152 152 152 </a:t>
                </a: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152 152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104 152 </a:t>
                </a: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152 152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152 152 152 104</a:t>
                </a:r>
              </a:p>
              <a:p>
                <a:pPr>
                  <a:spcBef>
                    <a:spcPts val="1400"/>
                  </a:spcBef>
                </a:pP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104 104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104 104 104 </a:t>
                </a:r>
                <a:r>
                  <a:rPr lang="en-US" sz="12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</a:t>
                </a:r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104 104</a:t>
                </a:r>
              </a:p>
            </p:txBody>
          </p:sp>
          <p:sp>
            <p:nvSpPr>
              <p:cNvPr id="12" name="Freccia in giù 11"/>
              <p:cNvSpPr/>
              <p:nvPr/>
            </p:nvSpPr>
            <p:spPr>
              <a:xfrm rot="16200000">
                <a:off x="3706159" y="2828428"/>
                <a:ext cx="440056" cy="483036"/>
              </a:xfrm>
              <a:prstGeom prst="down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4" name="Rettangolo 13"/>
            <p:cNvSpPr/>
            <p:nvPr/>
          </p:nvSpPr>
          <p:spPr>
            <a:xfrm>
              <a:off x="4784941" y="1638299"/>
              <a:ext cx="2997525" cy="2961812"/>
            </a:xfrm>
            <a:prstGeom prst="rect">
              <a:avLst/>
            </a:prstGeom>
            <a:noFill/>
            <a:ln>
              <a:solidFill>
                <a:srgbClr val="FFFF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5153026" y="1994807"/>
              <a:ext cx="2266950" cy="2272393"/>
            </a:xfrm>
            <a:prstGeom prst="rect">
              <a:avLst/>
            </a:prstGeom>
            <a:noFill/>
            <a:ln>
              <a:solidFill>
                <a:srgbClr val="FFFF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905501" y="2747283"/>
              <a:ext cx="761999" cy="776968"/>
            </a:xfrm>
            <a:prstGeom prst="rect">
              <a:avLst/>
            </a:prstGeom>
            <a:noFill/>
            <a:ln>
              <a:solidFill>
                <a:srgbClr val="FFFF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01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1231250"/>
            <a:ext cx="3984355" cy="1359550"/>
          </a:xfrm>
        </p:spPr>
        <p:txBody>
          <a:bodyPr/>
          <a:lstStyle/>
          <a:p>
            <a:r>
              <a:rPr lang="en-US" dirty="0" smtClean="0"/>
              <a:t>suppose we work in a </a:t>
            </a:r>
            <a:r>
              <a:rPr lang="en-US" b="1" dirty="0" smtClean="0"/>
              <a:t>1-D feature space</a:t>
            </a:r>
            <a:r>
              <a:rPr lang="en-US" dirty="0" smtClean="0"/>
              <a:t> made only by intensity values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(*)(**)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99" y="1078850"/>
            <a:ext cx="4505325" cy="133751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99" y="2882502"/>
            <a:ext cx="4505325" cy="1689497"/>
          </a:xfrm>
          <a:prstGeom prst="rect">
            <a:avLst/>
          </a:prstGeom>
        </p:spPr>
      </p:pic>
      <p:sp>
        <p:nvSpPr>
          <p:cNvPr id="14" name="Segnaposto testo 1"/>
          <p:cNvSpPr txBox="1">
            <a:spLocks/>
          </p:cNvSpPr>
          <p:nvPr/>
        </p:nvSpPr>
        <p:spPr>
          <a:xfrm>
            <a:off x="206644" y="2795729"/>
            <a:ext cx="3984355" cy="1359550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buFont typeface="+mj-lt"/>
              <a:buAutoNum type="arabicPeriod"/>
            </a:pPr>
            <a:r>
              <a:rPr lang="en-US" b="1" dirty="0" smtClean="0"/>
              <a:t>search </a:t>
            </a:r>
            <a:r>
              <a:rPr lang="en-US" b="1" dirty="0"/>
              <a:t>windows </a:t>
            </a:r>
            <a:r>
              <a:rPr lang="en-US" dirty="0"/>
              <a:t>are distributed over the </a:t>
            </a:r>
            <a:r>
              <a:rPr lang="en-US" dirty="0" smtClean="0"/>
              <a:t>entire feature space and their </a:t>
            </a:r>
            <a:r>
              <a:rPr lang="en-US" b="1" dirty="0" smtClean="0"/>
              <a:t>means</a:t>
            </a:r>
            <a:r>
              <a:rPr lang="en-US" dirty="0" smtClean="0"/>
              <a:t> are computed</a:t>
            </a:r>
          </a:p>
          <a:p>
            <a:pPr lvl="1"/>
            <a:r>
              <a:rPr lang="en-US" b="1" dirty="0" smtClean="0"/>
              <a:t>window size </a:t>
            </a:r>
            <a:r>
              <a:rPr lang="en-US" dirty="0" smtClean="0"/>
              <a:t>can </a:t>
            </a:r>
            <a:r>
              <a:rPr lang="en-US" dirty="0"/>
              <a:t>be fine-tuned depending on specific applications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2609850" y="4778743"/>
            <a:ext cx="641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intensity samples </a:t>
            </a: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are not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the same as in the previous example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ourier New" panose="02070309020205020404" pitchFamily="49" charset="0"/>
              </a:rPr>
              <a:t>(**) this is just to give an </a:t>
            </a: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ourier New" panose="02070309020205020404" pitchFamily="49" charset="0"/>
              </a:rPr>
              <a:t>idea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ourier New" panose="02070309020205020404" pitchFamily="49" charset="0"/>
              </a:rPr>
              <a:t> of how MS works, but it </a:t>
            </a:r>
            <a:r>
              <a:rPr lang="en-US" sz="1400" i="1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ourier New" panose="02070309020205020404" pitchFamily="49" charset="0"/>
              </a:rPr>
              <a:t>is not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ourier New" panose="02070309020205020404" pitchFamily="49" charset="0"/>
              </a:rPr>
              <a:t>the way it exactly works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2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1563672"/>
            <a:ext cx="3984355" cy="1359550"/>
          </a:xfrm>
        </p:spPr>
        <p:txBody>
          <a:bodyPr/>
          <a:lstStyle/>
          <a:p>
            <a:pPr marL="266700" indent="-266700">
              <a:buFont typeface="+mj-lt"/>
              <a:buAutoNum type="arabicPeriod" startAt="2"/>
            </a:pPr>
            <a:r>
              <a:rPr lang="en-US" dirty="0" smtClean="0"/>
              <a:t>the </a:t>
            </a:r>
            <a:r>
              <a:rPr lang="en-US" dirty="0"/>
              <a:t>windows are </a:t>
            </a:r>
            <a:r>
              <a:rPr lang="en-US" b="1" dirty="0" smtClean="0"/>
              <a:t>shifted</a:t>
            </a:r>
            <a:r>
              <a:rPr lang="en-US" dirty="0" smtClean="0"/>
              <a:t> </a:t>
            </a:r>
            <a:r>
              <a:rPr lang="en-US" dirty="0"/>
              <a:t>to the locations equal to their previously computed means 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99" y="1297200"/>
            <a:ext cx="4505325" cy="1450151"/>
          </a:xfrm>
          <a:prstGeom prst="rect">
            <a:avLst/>
          </a:prstGeom>
        </p:spPr>
      </p:pic>
      <p:sp>
        <p:nvSpPr>
          <p:cNvPr id="14" name="Segnaposto testo 1"/>
          <p:cNvSpPr txBox="1">
            <a:spLocks/>
          </p:cNvSpPr>
          <p:nvPr/>
        </p:nvSpPr>
        <p:spPr>
          <a:xfrm>
            <a:off x="206644" y="3317225"/>
            <a:ext cx="3984355" cy="1359550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steps </a:t>
            </a:r>
            <a:r>
              <a:rPr lang="en-US" dirty="0">
                <a:solidFill>
                  <a:srgbClr val="267DCB"/>
                </a:solidFill>
              </a:rPr>
              <a:t>1.</a:t>
            </a:r>
            <a:r>
              <a:rPr lang="en-US" dirty="0"/>
              <a:t>) and </a:t>
            </a:r>
            <a:r>
              <a:rPr lang="en-US" dirty="0">
                <a:solidFill>
                  <a:srgbClr val="267DCB"/>
                </a:solidFill>
              </a:rPr>
              <a:t>2.</a:t>
            </a:r>
            <a:r>
              <a:rPr lang="en-US" dirty="0"/>
              <a:t>) are repeated </a:t>
            </a:r>
            <a:r>
              <a:rPr lang="en-US" b="1" dirty="0"/>
              <a:t>until convergence</a:t>
            </a:r>
            <a:r>
              <a:rPr lang="en-US" dirty="0"/>
              <a:t>, i.e. </a:t>
            </a:r>
            <a:r>
              <a:rPr lang="en-US" dirty="0" smtClean="0"/>
              <a:t>until all </a:t>
            </a:r>
            <a:r>
              <a:rPr lang="en-US" dirty="0"/>
              <a:t>windows have settled on final locations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99" y="3047047"/>
            <a:ext cx="4505325" cy="18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1468422"/>
            <a:ext cx="3984355" cy="135955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windows that end up on the same locations are </a:t>
            </a:r>
            <a:r>
              <a:rPr lang="en-US" b="1" dirty="0"/>
              <a:t>merged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99" y="1279385"/>
            <a:ext cx="4505325" cy="1295280"/>
          </a:xfrm>
          <a:prstGeom prst="rect">
            <a:avLst/>
          </a:prstGeom>
        </p:spPr>
      </p:pic>
      <p:sp>
        <p:nvSpPr>
          <p:cNvPr id="14" name="Segnaposto testo 1"/>
          <p:cNvSpPr txBox="1">
            <a:spLocks/>
          </p:cNvSpPr>
          <p:nvPr/>
        </p:nvSpPr>
        <p:spPr>
          <a:xfrm>
            <a:off x="206644" y="2830497"/>
            <a:ext cx="3984355" cy="1359550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dirty="0"/>
              <a:t>data </a:t>
            </a:r>
            <a:r>
              <a:rPr lang="en-US" dirty="0" smtClean="0"/>
              <a:t>are </a:t>
            </a:r>
            <a:r>
              <a:rPr lang="en-US" b="1" dirty="0" smtClean="0"/>
              <a:t>clustered</a:t>
            </a:r>
            <a:r>
              <a:rPr lang="en-US" dirty="0" smtClean="0"/>
              <a:t> </a:t>
            </a:r>
            <a:r>
              <a:rPr lang="en-US" dirty="0"/>
              <a:t>according to the window </a:t>
            </a:r>
            <a:r>
              <a:rPr lang="en-US" dirty="0" smtClean="0"/>
              <a:t>traversals</a:t>
            </a:r>
          </a:p>
          <a:p>
            <a:pPr lvl="1"/>
            <a:r>
              <a:rPr lang="en-US" dirty="0"/>
              <a:t>e.g. all data that was traversed by windows that ended up at, say, location “2”, will form a cluster associated with that </a:t>
            </a:r>
            <a:r>
              <a:rPr lang="en-US" dirty="0" smtClean="0"/>
              <a:t>location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99" y="2888441"/>
            <a:ext cx="4505325" cy="19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consider, again, </a:t>
            </a:r>
            <a:r>
              <a:rPr lang="en-US" dirty="0"/>
              <a:t>a set of points in a boring, </a:t>
            </a:r>
            <a:r>
              <a:rPr lang="en-US" b="1" dirty="0" smtClean="0"/>
              <a:t>1-D feature </a:t>
            </a:r>
            <a:r>
              <a:rPr lang="en-US" dirty="0" smtClean="0"/>
              <a:t>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obviously</a:t>
            </a:r>
            <a:r>
              <a:rPr lang="en-US" dirty="0"/>
              <a:t>, we would like to generate two groups, corresponding to the two parts of the feature space in which we have a </a:t>
            </a:r>
            <a:r>
              <a:rPr lang="en-US" b="1" dirty="0"/>
              <a:t>high density </a:t>
            </a:r>
            <a:r>
              <a:rPr lang="en-US" dirty="0"/>
              <a:t>of points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how </a:t>
            </a:r>
            <a:r>
              <a:rPr lang="en-US" dirty="0"/>
              <a:t>can we capture this notion of </a:t>
            </a:r>
            <a:r>
              <a:rPr lang="en-US" i="1" dirty="0" smtClean="0"/>
              <a:t>high density</a:t>
            </a:r>
            <a:r>
              <a:rPr lang="en-US" dirty="0" smtClean="0"/>
              <a:t>?</a:t>
            </a:r>
          </a:p>
          <a:p>
            <a:pPr lvl="1"/>
            <a:r>
              <a:rPr lang="en-US" b="1" dirty="0" smtClean="0"/>
              <a:t>kernel density estimation </a:t>
            </a:r>
            <a:r>
              <a:rPr lang="en-US" dirty="0" smtClean="0"/>
              <a:t>(</a:t>
            </a:r>
            <a:r>
              <a:rPr lang="en-US" b="1" dirty="0" smtClean="0"/>
              <a:t>KDE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a more formal definition (*)</a:t>
            </a:r>
            <a:endParaRPr lang="en-US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295276" y="4932631"/>
            <a:ext cx="8724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simplifications will be adopted. For a 100% formal definition, see the additional materials in the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/mean-shift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 folder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1252537"/>
            <a:ext cx="6867525" cy="10953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t="9780" b="11327"/>
          <a:stretch/>
        </p:blipFill>
        <p:spPr>
          <a:xfrm>
            <a:off x="1171575" y="3200399"/>
            <a:ext cx="7005637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/>
              <a:t>we had a </a:t>
            </a:r>
            <a:r>
              <a:rPr lang="en-US" i="1" dirty="0"/>
              <a:t>continuous function </a:t>
            </a:r>
            <a:r>
              <a:rPr lang="en-US" dirty="0"/>
              <a:t>instead of a bunch of data points, we could find the maxima by </a:t>
            </a:r>
            <a:r>
              <a:rPr lang="en-US" b="1" dirty="0"/>
              <a:t>gradient </a:t>
            </a:r>
            <a:r>
              <a:rPr lang="en-US" b="1" dirty="0" smtClean="0"/>
              <a:t>ascent</a:t>
            </a:r>
            <a:endParaRPr lang="en-US" b="1" dirty="0"/>
          </a:p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can we convert our set of points to a </a:t>
            </a:r>
            <a:r>
              <a:rPr lang="en-US" b="1" dirty="0"/>
              <a:t>continuous function</a:t>
            </a:r>
            <a:r>
              <a:rPr lang="en-US" dirty="0"/>
              <a:t>?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ascent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4" y="2538412"/>
            <a:ext cx="7186613" cy="22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  <a:endParaRPr lang="en-US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2212618"/>
            <a:ext cx="6867525" cy="300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1626250"/>
              </a:xfrm>
            </p:spPr>
            <p:txBody>
              <a:bodyPr/>
              <a:lstStyle/>
              <a:p>
                <a:r>
                  <a:rPr lang="en-US" dirty="0" smtClean="0"/>
                  <a:t>let </a:t>
                </a:r>
                <a:r>
                  <a:rPr lang="en-US" dirty="0"/>
                  <a:t>us define a kernel </a:t>
                </a:r>
                <a:r>
                  <a:rPr lang="en-US" dirty="0" smtClean="0"/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 </a:t>
                </a:r>
                <a:r>
                  <a:rPr lang="en-US" dirty="0" smtClean="0"/>
                  <a:t>the properties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 smtClean="0"/>
                  <a:t>decays </a:t>
                </a:r>
                <a:r>
                  <a:rPr lang="en-US" dirty="0"/>
                  <a:t>to zero far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is </a:t>
                </a:r>
                <a:r>
                  <a:rPr lang="en-US" dirty="0"/>
                  <a:t>maximum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is </a:t>
                </a:r>
                <a:r>
                  <a:rPr lang="en-US" dirty="0"/>
                  <a:t>symmetric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658387" cy="1626250"/>
              </a:xfrm>
              <a:blipFill rotWithShape="0">
                <a:blip r:embed="rId3"/>
                <a:stretch>
                  <a:fillRect l="-1549" b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70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Density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46856" cy="1626250"/>
              </a:xfrm>
            </p:spPr>
            <p:txBody>
              <a:bodyPr/>
              <a:lstStyle/>
              <a:p>
                <a:r>
                  <a:rPr lang="en-US" dirty="0" smtClean="0"/>
                  <a:t>we can define the kernel at each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:r>
                  <a:rPr lang="en-US" dirty="0"/>
                  <a:t>sum up the result into a single </a:t>
                </a:r>
                <a:r>
                  <a:rPr lang="en-US" dirty="0" smtClean="0"/>
                  <a:t>function</a:t>
                </a:r>
              </a:p>
              <a:p>
                <a:pPr marL="0" indent="0">
                  <a:buNone/>
                </a:pP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approximates </a:t>
                </a:r>
                <a:r>
                  <a:rPr lang="en-US" dirty="0"/>
                  <a:t>the probability </a:t>
                </a:r>
                <a:r>
                  <a:rPr lang="en-US" dirty="0" smtClean="0"/>
                  <a:t>that feature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observed given the data </a:t>
                </a:r>
                <a:r>
                  <a:rPr lang="en-US" dirty="0" smtClean="0"/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46856" cy="1626250"/>
              </a:xfrm>
              <a:blipFill rotWithShape="0">
                <a:blip r:embed="rId2"/>
                <a:stretch>
                  <a:fillRect l="-1533" r="-1742" b="-18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" y="2672625"/>
            <a:ext cx="8072438" cy="238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46856" cy="1626250"/>
              </a:xfrm>
            </p:spPr>
            <p:txBody>
              <a:bodyPr/>
              <a:lstStyle/>
              <a:p>
                <a:r>
                  <a:rPr lang="en-US" dirty="0" smtClean="0"/>
                  <a:t>to avoid </a:t>
                </a:r>
                <a:r>
                  <a:rPr lang="en-US" dirty="0" err="1" smtClean="0"/>
                  <a:t>overfitting</a:t>
                </a:r>
                <a:r>
                  <a:rPr lang="en-US" dirty="0" smtClean="0"/>
                  <a:t>, a smoothing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 is used to scale the kernel</a:t>
                </a:r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:r>
                  <a:rPr lang="en-US" b="0" dirty="0" smtClean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 too small (e.g.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) leads to </a:t>
                </a:r>
                <a:r>
                  <a:rPr lang="en-US" dirty="0" err="1" smtClean="0"/>
                  <a:t>overfitting</a:t>
                </a:r>
                <a:r>
                  <a:rPr lang="en-US" dirty="0" smtClean="0"/>
                  <a:t> (too many modes)</a:t>
                </a:r>
              </a:p>
              <a:p>
                <a:pPr lvl="1"/>
                <a:endParaRPr lang="en-US" dirty="0"/>
              </a:p>
              <a:p>
                <a:pPr marL="393192" lvl="1" indent="0">
                  <a:buNone/>
                </a:pPr>
                <a:endParaRPr lang="en-US" dirty="0"/>
              </a:p>
              <a:p>
                <a:pPr lvl="1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 too large </a:t>
                </a:r>
                <a:r>
                  <a:rPr lang="en-US" dirty="0" err="1" smtClean="0"/>
                  <a:t>smooths</a:t>
                </a:r>
                <a:r>
                  <a:rPr lang="en-US" dirty="0" smtClean="0"/>
                  <a:t> out the details of the data (only a few / one mode)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46856" cy="1626250"/>
              </a:xfrm>
              <a:blipFill rotWithShape="0">
                <a:blip r:embed="rId2"/>
                <a:stretch>
                  <a:fillRect l="-1533" b="-72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Estimation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/>
          <a:srcRect b="38346"/>
          <a:stretch/>
        </p:blipFill>
        <p:spPr>
          <a:xfrm>
            <a:off x="1323975" y="2266950"/>
            <a:ext cx="6858000" cy="78105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/>
          <a:srcRect b="16158"/>
          <a:stretch/>
        </p:blipFill>
        <p:spPr>
          <a:xfrm>
            <a:off x="1414463" y="3505200"/>
            <a:ext cx="6948488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803631" cy="4448468"/>
              </a:xfrm>
            </p:spPr>
            <p:txBody>
              <a:bodyPr/>
              <a:lstStyle/>
              <a:p>
                <a:r>
                  <a:rPr lang="en-US" dirty="0" smtClean="0"/>
                  <a:t>we are interested to a special class of </a:t>
                </a:r>
                <a:r>
                  <a:rPr lang="en-US" i="1" dirty="0" smtClean="0"/>
                  <a:t>radially symmetric kernels </a:t>
                </a:r>
                <a:r>
                  <a:rPr lang="en-US" dirty="0" smtClean="0"/>
                  <a:t>satisfying</a:t>
                </a:r>
              </a:p>
              <a:p>
                <a:pPr marL="0" indent="0">
                  <a:buNone/>
                </a:pPr>
                <a:r>
                  <a:rPr lang="en-US" b="0" dirty="0" smtClean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kern="1100" spc="-20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 kern="1100" spc="-2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kern="1100" spc="-2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kern="1100" spc="-2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kern="1100" spc="-2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kern="1100" spc="-20" dirty="0"/>
                  <a:t> is called </a:t>
                </a:r>
                <a:r>
                  <a:rPr lang="en-US" b="1" kern="1100" spc="-20" dirty="0"/>
                  <a:t>kernel profile </a:t>
                </a:r>
                <a:r>
                  <a:rPr lang="en-US" kern="1100" spc="-20" dirty="0"/>
                  <a:t>(defined only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kern="1100" spc="-2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kern="1100" spc="-2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kern="1100" spc="-2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kern="1100" spc="-20" dirty="0" smtClean="0"/>
                  <a:t>)</a:t>
                </a:r>
              </a:p>
              <a:p>
                <a:r>
                  <a:rPr lang="en-US" kern="1100" spc="-20" dirty="0" smtClean="0"/>
                  <a:t>we now have that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kern="1100" spc="-20" dirty="0" smtClean="0"/>
              </a:p>
              <a:p>
                <a:pPr lvl="1"/>
                <a:r>
                  <a:rPr lang="en-US" kern="1100" spc="-20" dirty="0" smtClean="0"/>
                  <a:t>which is </a:t>
                </a:r>
                <a:r>
                  <a:rPr lang="en-US" kern="1100" spc="-20" dirty="0"/>
                  <a:t>known as </a:t>
                </a:r>
                <a:r>
                  <a:rPr lang="en-US" i="1" kern="1100" spc="-20" dirty="0" err="1" smtClean="0"/>
                  <a:t>Parzen</a:t>
                </a:r>
                <a:r>
                  <a:rPr lang="en-US" i="1" kern="1100" spc="-20" dirty="0" smtClean="0"/>
                  <a:t> </a:t>
                </a:r>
                <a:r>
                  <a:rPr lang="en-US" i="1" kern="1100" spc="-20" dirty="0"/>
                  <a:t>window </a:t>
                </a:r>
                <a:r>
                  <a:rPr lang="en-US" kern="1100" spc="-20" dirty="0"/>
                  <a:t>technique</a:t>
                </a:r>
                <a:endParaRPr lang="en-US" kern="1100" spc="-20" dirty="0" smtClean="0"/>
              </a:p>
              <a:p>
                <a:r>
                  <a:rPr lang="en-US" b="1" kern="1100" spc="-20" dirty="0" err="1"/>
                  <a:t>Epanechnikov</a:t>
                </a:r>
                <a:r>
                  <a:rPr lang="en-US" kern="1100" spc="-20" dirty="0"/>
                  <a:t> </a:t>
                </a:r>
                <a:r>
                  <a:rPr lang="en-US" kern="1100" spc="-20" dirty="0" smtClean="0"/>
                  <a:t>kernel profile </a:t>
                </a:r>
                <a14:m>
                  <m:oMath xmlns:m="http://schemas.openxmlformats.org/officeDocument/2006/math">
                    <m:r>
                      <a:rPr lang="en-US" b="0" i="1" kern="1100" spc="-20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kern="1100" spc="-2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1100" spc="-2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kern="1100" spc="-2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kern="1100" spc="-2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kern="1100" spc="-2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kern="1100" spc="-2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kern="1100" spc="-20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kern="1100" spc="-20" dirty="0" smtClean="0"/>
                  <a:t> is a widely used choice</a:t>
                </a:r>
              </a:p>
              <a:p>
                <a:pPr lvl="1"/>
                <a:r>
                  <a:rPr lang="en-US" kern="1100" spc="-20" dirty="0" smtClean="0"/>
                  <a:t>its associated kernel </a:t>
                </a:r>
                <a14:m>
                  <m:oMath xmlns:m="http://schemas.openxmlformats.org/officeDocument/2006/math">
                    <m:r>
                      <a:rPr lang="en-US" i="1" kern="1100" spc="-2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kern="1100" spc="-20" dirty="0" smtClean="0"/>
                  <a:t> </a:t>
                </a:r>
                <a:r>
                  <a:rPr lang="en-US" kern="1100" spc="-20" dirty="0"/>
                  <a:t>maximizes the </a:t>
                </a:r>
                <a:r>
                  <a:rPr lang="en-US" kern="1100" spc="-20" dirty="0" smtClean="0"/>
                  <a:t>asymptotic mean </a:t>
                </a:r>
                <a:r>
                  <a:rPr lang="en-US" kern="1100" spc="-20" dirty="0"/>
                  <a:t>integrated squared </a:t>
                </a:r>
                <a:r>
                  <a:rPr lang="en-US" kern="1100" spc="-20" dirty="0" smtClean="0"/>
                  <a:t>error (</a:t>
                </a:r>
                <a:r>
                  <a:rPr lang="en-US" i="1" kern="1100" spc="-20" dirty="0" smtClean="0"/>
                  <a:t>AMISE</a:t>
                </a:r>
                <a:r>
                  <a:rPr lang="en-US" kern="1100" spc="-20" dirty="0" smtClean="0"/>
                  <a:t>) w.r.t the choice of </a:t>
                </a:r>
                <a14:m>
                  <m:oMath xmlns:m="http://schemas.openxmlformats.org/officeDocument/2006/math">
                    <m:r>
                      <a:rPr lang="en-US" i="1" kern="1100" spc="-20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kern="1100" spc="-20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803631" cy="4448468"/>
              </a:xfrm>
              <a:blipFill rotWithShape="0">
                <a:blip r:embed="rId2"/>
                <a:stretch>
                  <a:fillRect l="-2311" r="-2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kernel?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80" y="1143382"/>
            <a:ext cx="2846845" cy="205069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662" y="3448050"/>
            <a:ext cx="23145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2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Discontinuity types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23" y="1057275"/>
            <a:ext cx="5162351" cy="3936062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2946131" cy="4448468"/>
          </a:xfrm>
        </p:spPr>
        <p:txBody>
          <a:bodyPr anchor="ctr" anchorCtr="0"/>
          <a:lstStyle/>
          <a:p>
            <a:r>
              <a:rPr lang="en-US" dirty="0" smtClean="0"/>
              <a:t>there </a:t>
            </a:r>
            <a:r>
              <a:rPr lang="en-US" dirty="0"/>
              <a:t>are three main types of discontinuity that </a:t>
            </a:r>
            <a:r>
              <a:rPr lang="en-US" dirty="0" smtClean="0"/>
              <a:t>carry the information</a:t>
            </a:r>
            <a:r>
              <a:rPr lang="en-US" dirty="0"/>
              <a:t>:</a:t>
            </a:r>
          </a:p>
          <a:p>
            <a:pPr lvl="1" algn="l"/>
            <a:r>
              <a:rPr lang="en-US" dirty="0" smtClean="0"/>
              <a:t>isolated </a:t>
            </a:r>
            <a:r>
              <a:rPr lang="en-US" dirty="0"/>
              <a:t>(edge) point</a:t>
            </a:r>
          </a:p>
          <a:p>
            <a:pPr lvl="2" algn="l"/>
            <a:r>
              <a:rPr lang="en-US" dirty="0" smtClean="0"/>
              <a:t>abrupt </a:t>
            </a:r>
            <a:r>
              <a:rPr lang="en-US" dirty="0"/>
              <a:t>local change of intensity</a:t>
            </a:r>
          </a:p>
          <a:p>
            <a:pPr lvl="1" algn="l"/>
            <a:r>
              <a:rPr lang="en-US" b="1" dirty="0" smtClean="0"/>
              <a:t>edge </a:t>
            </a:r>
            <a:r>
              <a:rPr lang="en-US" b="1" dirty="0"/>
              <a:t>segment</a:t>
            </a:r>
          </a:p>
          <a:p>
            <a:pPr lvl="2" algn="l"/>
            <a:r>
              <a:rPr lang="en-US" dirty="0" smtClean="0"/>
              <a:t>connected </a:t>
            </a:r>
            <a:r>
              <a:rPr lang="en-US" dirty="0"/>
              <a:t>set of discontinuity points</a:t>
            </a:r>
          </a:p>
          <a:p>
            <a:pPr lvl="1" algn="l"/>
            <a:r>
              <a:rPr lang="en-US" dirty="0" smtClean="0"/>
              <a:t>line</a:t>
            </a:r>
            <a:endParaRPr lang="en-US" dirty="0"/>
          </a:p>
          <a:p>
            <a:pPr lvl="2" algn="l"/>
            <a:r>
              <a:rPr lang="en-US" dirty="0" smtClean="0"/>
              <a:t>thin </a:t>
            </a:r>
            <a:r>
              <a:rPr lang="en-US" dirty="0"/>
              <a:t>region where the intensity changes on both the sides</a:t>
            </a:r>
          </a:p>
        </p:txBody>
      </p:sp>
    </p:spTree>
    <p:extLst>
      <p:ext uri="{BB962C8B-B14F-4D97-AF65-F5344CB8AC3E}">
        <p14:creationId xmlns:p14="http://schemas.microsoft.com/office/powerpoint/2010/main" val="36024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and now, where we do we go?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we want to climb cliffs to find local peaks (modes) of the PDF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 smtClean="0"/>
                  <a:t>we should </a:t>
                </a:r>
                <a:r>
                  <a:rPr lang="en-US" i="1" dirty="0" smtClean="0"/>
                  <a:t>follow the </a:t>
                </a:r>
                <a:r>
                  <a:rPr lang="en-US" b="1" i="1" dirty="0" smtClean="0"/>
                  <a:t>gradient</a:t>
                </a:r>
                <a:r>
                  <a:rPr lang="en-US" dirty="0" smtClean="0"/>
                  <a:t>...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let us now define a new kernel profile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𝛻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𝛻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nary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𝐱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nary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Density </a:t>
            </a:r>
            <a:r>
              <a:rPr lang="en-US" i="1" dirty="0" smtClean="0"/>
              <a:t>Gradient</a:t>
            </a:r>
            <a:r>
              <a:rPr lang="en-US" dirty="0" smtClean="0"/>
              <a:t> Estimation</a:t>
            </a:r>
            <a:endParaRPr lang="en-US" dirty="0"/>
          </a:p>
        </p:txBody>
      </p:sp>
      <p:sp>
        <p:nvSpPr>
          <p:cNvPr id="4" name="Parentesi graffa aperta 3"/>
          <p:cNvSpPr/>
          <p:nvPr/>
        </p:nvSpPr>
        <p:spPr>
          <a:xfrm rot="16200000">
            <a:off x="2741525" y="4097428"/>
            <a:ext cx="212905" cy="14220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r="69615"/>
          <a:stretch/>
        </p:blipFill>
        <p:spPr>
          <a:xfrm>
            <a:off x="6681426" y="976312"/>
            <a:ext cx="2183605" cy="2259895"/>
          </a:xfrm>
          <a:prstGeom prst="rect">
            <a:avLst/>
          </a:prstGeom>
        </p:spPr>
      </p:pic>
      <p:sp>
        <p:nvSpPr>
          <p:cNvPr id="6" name="Parentesi graffa aperta 5"/>
          <p:cNvSpPr/>
          <p:nvPr/>
        </p:nvSpPr>
        <p:spPr>
          <a:xfrm rot="16200000">
            <a:off x="4614862" y="3900490"/>
            <a:ext cx="212905" cy="18159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/>
          <p:cNvSpPr txBox="1"/>
          <p:nvPr/>
        </p:nvSpPr>
        <p:spPr>
          <a:xfrm>
            <a:off x="2136955" y="4911934"/>
            <a:ext cx="1492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 Light" panose="020F0302020204030204" pitchFamily="34" charset="0"/>
              </a:rPr>
              <a:t>this is a </a:t>
            </a:r>
            <a:r>
              <a:rPr lang="en-US" sz="1600" i="1" dirty="0" smtClean="0">
                <a:latin typeface="Calibri Light" panose="020F0302020204030204" pitchFamily="34" charset="0"/>
              </a:rPr>
              <a:t>number</a:t>
            </a:r>
            <a:endParaRPr lang="it-IT" sz="1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3918129" y="4921462"/>
            <a:ext cx="1492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 Light" panose="020F0302020204030204" pitchFamily="34" charset="0"/>
              </a:rPr>
              <a:t>this is a </a:t>
            </a:r>
            <a:r>
              <a:rPr lang="en-US" sz="1600" b="1" dirty="0" smtClean="0">
                <a:latin typeface="Calibri Light" panose="020F0302020204030204" pitchFamily="34" charset="0"/>
              </a:rPr>
              <a:t>vector</a:t>
            </a:r>
            <a:endParaRPr lang="it-IT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3667126" y="3400425"/>
            <a:ext cx="2095500" cy="1228725"/>
          </a:xfrm>
          <a:prstGeom prst="roundRect">
            <a:avLst>
              <a:gd name="adj" fmla="val 5039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6067063" y="3400425"/>
                <a:ext cx="2683667" cy="1169551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b="1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Mean shift vector </a:t>
                </a:r>
                <a14:m>
                  <m:oMath xmlns:m="http://schemas.openxmlformats.org/officeDocument/2006/math">
                    <m:r>
                      <a:rPr lang="en-US" sz="1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𝐦</m:t>
                    </m:r>
                    <m:r>
                      <a:rPr lang="en-US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1" dirty="0" smtClean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  <a:p>
                <a:pPr algn="just"/>
                <a:r>
                  <a:rPr lang="en-US" sz="140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Difference between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and the mean of the data </a:t>
                </a:r>
                <a:r>
                  <a:rPr lang="en-US" sz="140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points weighted </a:t>
                </a:r>
                <a:r>
                  <a:rPr lang="en-US" sz="1400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(∙) </m:t>
                    </m:r>
                  </m:oMath>
                </a14:m>
                <a:r>
                  <a:rPr lang="en-US" sz="1400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(points further from </a:t>
                </a:r>
                <a14:m>
                  <m:oMath xmlns:m="http://schemas.openxmlformats.org/officeDocument/2006/math">
                    <m:r>
                      <a:rPr lang="en-US" sz="1400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sz="1400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  <a:p>
                <a:pPr algn="just"/>
                <a:r>
                  <a:rPr lang="en-US" sz="1400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count less)</a:t>
                </a:r>
                <a:endParaRPr lang="en-US" sz="32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63" y="3400425"/>
                <a:ext cx="2683667" cy="1169551"/>
              </a:xfrm>
              <a:prstGeom prst="rect">
                <a:avLst/>
              </a:prstGeom>
              <a:blipFill rotWithShape="0">
                <a:blip r:embed="rId4"/>
                <a:stretch>
                  <a:fillRect l="-452" t="-515" r="-452" b="-3608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71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key </a:t>
                </a:r>
                <a:r>
                  <a:rPr lang="en-US" b="1" dirty="0"/>
                  <a:t>result</a:t>
                </a:r>
                <a:r>
                  <a:rPr lang="en-US" dirty="0"/>
                  <a:t>: </a:t>
                </a:r>
                <a:r>
                  <a:rPr lang="en-US" dirty="0" smtClean="0"/>
                  <a:t>the </a:t>
                </a:r>
                <a:r>
                  <a:rPr lang="en-US" dirty="0"/>
                  <a:t>mean shift vector points in the </a:t>
                </a:r>
                <a:r>
                  <a:rPr lang="en-US" dirty="0" smtClean="0"/>
                  <a:t>same direction </a:t>
                </a:r>
                <a:r>
                  <a:rPr lang="en-US" dirty="0"/>
                  <a:t>as </a:t>
                </a:r>
                <a:r>
                  <a:rPr lang="en-US" dirty="0" smtClean="0"/>
                  <a:t>the PDF </a:t>
                </a:r>
                <a:r>
                  <a:rPr lang="en-US" b="1" dirty="0" smtClean="0"/>
                  <a:t>gradient</a:t>
                </a:r>
                <a:r>
                  <a:rPr lang="en-US" dirty="0" smtClean="0"/>
                  <a:t>!</a:t>
                </a:r>
                <a:endParaRPr lang="en-US" dirty="0"/>
              </a:p>
              <a:p>
                <a:pPr lvl="1"/>
                <a:r>
                  <a:rPr lang="en-US" dirty="0" smtClean="0"/>
                  <a:t>idea: iteratively </a:t>
                </a:r>
                <a:r>
                  <a:rPr lang="en-US" dirty="0"/>
                  <a:t>move in the direction of the </a:t>
                </a:r>
                <a:r>
                  <a:rPr lang="en-US" dirty="0" smtClean="0"/>
                  <a:t>mean shift vector</a:t>
                </a:r>
                <a:endParaRPr lang="en-US" dirty="0"/>
              </a:p>
              <a:p>
                <a:r>
                  <a:rPr lang="en-US" i="1" dirty="0" smtClean="0"/>
                  <a:t>Mean-Shift Algorithm</a:t>
                </a:r>
              </a:p>
              <a:p>
                <a:pPr lvl="1"/>
                <a:r>
                  <a:rPr lang="en-US" dirty="0" smtClean="0"/>
                  <a:t>let be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 smtClean="0"/>
                  <a:t> the data point we want to move to its nearest PDF mode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one of the data </a:t>
                </a:r>
                <a:r>
                  <a:rPr lang="en-US" dirty="0"/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(and we will do this for each pixel of the image!)</a:t>
                </a:r>
              </a:p>
              <a:p>
                <a:pPr lvl="1"/>
                <a:r>
                  <a:rPr lang="en-US" dirty="0" smtClean="0"/>
                  <a:t>let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 smtClean="0"/>
                  <a:t> the initial location (</a:t>
                </a:r>
                <a:r>
                  <a:rPr lang="en-US" i="1" dirty="0" smtClean="0"/>
                  <a:t>in the feature space</a:t>
                </a:r>
                <a:r>
                  <a:rPr lang="en-US" dirty="0" smtClean="0"/>
                  <a:t>)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dirty="0" smtClean="0"/>
                  <a:t>at each iteration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smtClean="0"/>
                  <a:t>, 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by its corresponding mean shift vector</a:t>
                </a: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    </a:t>
                </a:r>
                <a:r>
                  <a:rPr lang="en-US" dirty="0" smtClean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𝐲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1">
                                                    <a:latin typeface="Cambria Math" panose="02040503050406030204" pitchFamily="18" charset="0"/>
                                                  </a:rPr>
                                                  <m:t>𝐱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until convergence, i.e. stop when |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𝛻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  (close to zero)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 smtClean="0"/>
                  <a:t>guaranteed with a finite number of steps with the </a:t>
                </a:r>
                <a:r>
                  <a:rPr lang="en-US" b="1" dirty="0" err="1"/>
                  <a:t>Epanechnikov</a:t>
                </a:r>
                <a:r>
                  <a:rPr lang="en-US" dirty="0"/>
                  <a:t> </a:t>
                </a:r>
                <a:r>
                  <a:rPr lang="en-US" dirty="0" smtClean="0"/>
                  <a:t>kernel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634" b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Mean-Shift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5124088" y="3706464"/>
                <a:ext cx="2667362" cy="668645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i.e.,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with its </a:t>
                </a:r>
                <a:r>
                  <a:rPr lang="en-US" dirty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locally weighted mean</a:t>
                </a:r>
                <a:endParaRPr lang="en-US" sz="40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088" y="3706464"/>
                <a:ext cx="2667362" cy="668645"/>
              </a:xfrm>
              <a:prstGeom prst="rect">
                <a:avLst/>
              </a:prstGeom>
              <a:blipFill rotWithShape="0">
                <a:blip r:embed="rId3"/>
                <a:stretch>
                  <a:fillRect l="-1822" t="-2679" r="-1822" b="-12500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01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kern="1100" spc="-20" dirty="0" smtClean="0"/>
                  <a:t>remember </a:t>
                </a:r>
                <a:r>
                  <a:rPr lang="en-US" b="1" kern="1100" spc="-20" dirty="0" err="1" smtClean="0"/>
                  <a:t>Epanechnikov</a:t>
                </a:r>
                <a:r>
                  <a:rPr lang="en-US" kern="1100" spc="-20" dirty="0" smtClean="0"/>
                  <a:t> </a:t>
                </a:r>
                <a:r>
                  <a:rPr lang="en-US" kern="1100" spc="-20" dirty="0"/>
                  <a:t>kernel profile </a:t>
                </a:r>
                <a14:m>
                  <m:oMath xmlns:m="http://schemas.openxmlformats.org/officeDocument/2006/math">
                    <m:r>
                      <a:rPr lang="en-US" i="1" kern="1100" spc="-2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 kern="1100" spc="-2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1100" spc="-2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kern="1100" spc="-2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 kern="1100" spc="-2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kern="1100" spc="-2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kern="1100" spc="-2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kern="1100" spc="-2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 kern="1100" spc="-2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kern="1100" spc="-2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kern="1100" spc="-20" dirty="0" smtClean="0"/>
              </a:p>
              <a:p>
                <a:pPr marL="266700" lvl="1" indent="0">
                  <a:buNone/>
                </a:pPr>
                <a:r>
                  <a:rPr lang="en-US" dirty="0" smtClean="0"/>
                  <a:t>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    </a:t>
                </a:r>
                <a:r>
                  <a:rPr lang="en-US" dirty="0" smtClean="0"/>
                  <a:t>   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Mean-Shift Algorithm </a:t>
            </a:r>
            <a:r>
              <a:rPr lang="en-US" sz="2000" dirty="0" smtClean="0"/>
              <a:t>(with </a:t>
            </a:r>
            <a:r>
              <a:rPr lang="en-US" sz="2000" dirty="0" err="1" smtClean="0"/>
              <a:t>Epanechnikov</a:t>
            </a:r>
            <a:r>
              <a:rPr lang="en-US" sz="2000" dirty="0" smtClean="0"/>
              <a:t> kernel)</a:t>
            </a:r>
            <a:endParaRPr lang="en-US" sz="2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4" y="2969525"/>
            <a:ext cx="3093547" cy="21835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333466" y="1651309"/>
                <a:ext cx="3684662" cy="855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66" y="1651309"/>
                <a:ext cx="3684662" cy="8558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4331796" y="1254823"/>
                <a:ext cx="4258037" cy="1513173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noAutofit/>
              </a:bodyPr>
              <a:lstStyle/>
              <a:p>
                <a:pPr algn="just"/>
                <a:r>
                  <a:rPr lang="en-US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i.e., 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with the average of the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within a 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</a:t>
                </a:r>
                <a:endParaRPr lang="en-US" sz="40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796" y="1254823"/>
                <a:ext cx="4258037" cy="1513173"/>
              </a:xfrm>
              <a:prstGeom prst="rect">
                <a:avLst/>
              </a:prstGeom>
              <a:blipFill rotWithShape="0">
                <a:blip r:embed="rId5"/>
                <a:stretch>
                  <a:fillRect l="-1143" t="-1600" r="-1000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2969526"/>
            <a:ext cx="3093547" cy="2183500"/>
          </a:xfrm>
          <a:prstGeom prst="rect">
            <a:avLst/>
          </a:prstGeom>
          <a:ln>
            <a:noFill/>
          </a:ln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51"/>
          <a:stretch/>
        </p:blipFill>
        <p:spPr>
          <a:xfrm>
            <a:off x="4895849" y="1903996"/>
            <a:ext cx="3093547" cy="797325"/>
          </a:xfrm>
          <a:prstGeom prst="rect">
            <a:avLst/>
          </a:prstGeom>
        </p:spPr>
      </p:pic>
      <p:cxnSp>
        <p:nvCxnSpPr>
          <p:cNvPr id="11" name="Connettore 7 10"/>
          <p:cNvCxnSpPr>
            <a:stCxn id="9" idx="3"/>
            <a:endCxn id="5" idx="3"/>
          </p:cNvCxnSpPr>
          <p:nvPr/>
        </p:nvCxnSpPr>
        <p:spPr>
          <a:xfrm flipH="1">
            <a:off x="7903671" y="2302659"/>
            <a:ext cx="85725" cy="1758616"/>
          </a:xfrm>
          <a:prstGeom prst="curvedConnector3">
            <a:avLst>
              <a:gd name="adj1" fmla="val -600000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tangolo 12"/>
          <p:cNvSpPr/>
          <p:nvPr/>
        </p:nvSpPr>
        <p:spPr>
          <a:xfrm>
            <a:off x="7381513" y="2978015"/>
            <a:ext cx="1884233" cy="36933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 Light" panose="020F0302020204030204" pitchFamily="34" charset="0"/>
              </a:rPr>
              <a:t>generalization</a:t>
            </a:r>
            <a:endParaRPr lang="en-US" sz="4000" dirty="0">
              <a:latin typeface="Calibri Light" panose="020F0302020204030204" pitchFamily="34" charset="0"/>
            </a:endParaRPr>
          </a:p>
        </p:txBody>
      </p:sp>
      <p:sp>
        <p:nvSpPr>
          <p:cNvPr id="15" name="Ovale 14"/>
          <p:cNvSpPr/>
          <p:nvPr/>
        </p:nvSpPr>
        <p:spPr>
          <a:xfrm>
            <a:off x="2266950" y="2886075"/>
            <a:ext cx="1152525" cy="304800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now want to apply the Mean-Shift Algorithm to an </a:t>
                </a:r>
                <a:r>
                  <a:rPr lang="en-US" b="1" dirty="0" smtClean="0"/>
                  <a:t>image</a:t>
                </a:r>
              </a:p>
              <a:p>
                <a:pPr lvl="1"/>
                <a:r>
                  <a:rPr lang="en-US" dirty="0" smtClean="0"/>
                  <a:t>a.k.a. </a:t>
                </a:r>
                <a:r>
                  <a:rPr lang="en-US" b="1" dirty="0" smtClean="0"/>
                  <a:t>Mean-shift image filtering</a:t>
                </a:r>
                <a:r>
                  <a:rPr lang="en-US" dirty="0" smtClean="0"/>
                  <a:t> (MSIF)</a:t>
                </a:r>
                <a:endParaRPr lang="en-US" b="1" dirty="0" smtClean="0"/>
              </a:p>
              <a:p>
                <a:r>
                  <a:rPr lang="en-US" dirty="0" smtClean="0"/>
                  <a:t>which </a:t>
                </a:r>
                <a:r>
                  <a:rPr lang="en-US" b="1" dirty="0" smtClean="0"/>
                  <a:t>feature space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i="1" dirty="0" smtClean="0"/>
                  <a:t>color </a:t>
                </a:r>
                <a:r>
                  <a:rPr lang="en-US" dirty="0" smtClean="0"/>
                  <a:t>(a.k.a. </a:t>
                </a:r>
                <a:r>
                  <a:rPr lang="en-US" i="1" dirty="0" smtClean="0"/>
                  <a:t>range</a:t>
                </a:r>
                <a:r>
                  <a:rPr lang="en-US" dirty="0" smtClean="0"/>
                  <a:t>) domain?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 smtClean="0"/>
                  <a:t>distant pixels having similar colors will converge to the same color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ugly results</a:t>
                </a:r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image filtering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2" y="2914650"/>
            <a:ext cx="2797757" cy="209831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7" t="11130"/>
          <a:stretch/>
        </p:blipFill>
        <p:spPr>
          <a:xfrm>
            <a:off x="3438524" y="2981325"/>
            <a:ext cx="2531089" cy="1966140"/>
          </a:xfrm>
          <a:prstGeom prst="rect">
            <a:avLst/>
          </a:prstGeom>
          <a:ln>
            <a:noFill/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49" y="2910493"/>
            <a:ext cx="2807282" cy="210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4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now want to apply the Mean-Shift Algorithm to an </a:t>
                </a:r>
                <a:r>
                  <a:rPr lang="en-US" b="1" dirty="0" smtClean="0"/>
                  <a:t>image</a:t>
                </a:r>
              </a:p>
              <a:p>
                <a:pPr lvl="1"/>
                <a:r>
                  <a:rPr lang="en-US" dirty="0" smtClean="0"/>
                  <a:t>a.k.a. </a:t>
                </a:r>
                <a:r>
                  <a:rPr lang="en-US" b="1" dirty="0" smtClean="0"/>
                  <a:t>Mean-shift image filtering</a:t>
                </a:r>
                <a:r>
                  <a:rPr lang="en-US" dirty="0" smtClean="0"/>
                  <a:t> (MSIF)</a:t>
                </a:r>
                <a:endParaRPr lang="en-US" b="1" dirty="0" smtClean="0"/>
              </a:p>
              <a:p>
                <a:r>
                  <a:rPr lang="en-US" dirty="0" smtClean="0"/>
                  <a:t>which </a:t>
                </a:r>
                <a:r>
                  <a:rPr lang="en-US" b="1" dirty="0" smtClean="0"/>
                  <a:t>feature space</a:t>
                </a:r>
                <a:r>
                  <a:rPr lang="en-US" dirty="0" smtClean="0"/>
                  <a:t>?</a:t>
                </a:r>
              </a:p>
              <a:p>
                <a:pPr lvl="1"/>
                <a:r>
                  <a:rPr lang="en-US" i="1" dirty="0" smtClean="0"/>
                  <a:t>color </a:t>
                </a:r>
                <a:r>
                  <a:rPr lang="en-US" dirty="0" smtClean="0"/>
                  <a:t>(a.k.a. </a:t>
                </a:r>
                <a:r>
                  <a:rPr lang="en-US" i="1" dirty="0" smtClean="0"/>
                  <a:t>range</a:t>
                </a:r>
                <a:r>
                  <a:rPr lang="en-US" dirty="0" smtClean="0"/>
                  <a:t>) domain?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 smtClean="0"/>
                  <a:t>distant pixels having similar colors will converge to the same color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ugly results</a:t>
                </a:r>
              </a:p>
              <a:p>
                <a:pPr lvl="1"/>
                <a:r>
                  <a:rPr lang="en-US" i="1" dirty="0" smtClean="0"/>
                  <a:t>spatial domain</a:t>
                </a:r>
                <a:r>
                  <a:rPr lang="en-US" dirty="0" smtClean="0"/>
                  <a:t>?</a:t>
                </a:r>
              </a:p>
              <a:p>
                <a:pPr lvl="2"/>
                <a:r>
                  <a:rPr lang="en-US" dirty="0" smtClean="0"/>
                  <a:t>pixels close to each other will converge to the same color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smoothing / blurring effects</a:t>
                </a:r>
              </a:p>
              <a:p>
                <a:pPr lvl="1"/>
                <a:r>
                  <a:rPr lang="en-US" b="1" i="1" dirty="0" smtClean="0"/>
                  <a:t>joint spatial-color domain</a:t>
                </a:r>
                <a:r>
                  <a:rPr lang="en-US" dirty="0" smtClean="0"/>
                  <a:t>?</a:t>
                </a:r>
              </a:p>
              <a:p>
                <a:pPr lvl="2"/>
                <a:r>
                  <a:rPr lang="en-US" dirty="0" smtClean="0"/>
                  <a:t>ok, but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and color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 smtClean="0"/>
                  <a:t> have different </a:t>
                </a:r>
                <a:r>
                  <a:rPr lang="en-US" i="1" dirty="0" smtClean="0"/>
                  <a:t>scales</a:t>
                </a:r>
                <a:r>
                  <a:rPr lang="en-US" dirty="0" smtClean="0"/>
                  <a:t>!</a:t>
                </a:r>
              </a:p>
              <a:p>
                <a:pPr lvl="3"/>
                <a:r>
                  <a:rPr lang="en-US" dirty="0" smtClean="0"/>
                  <a:t>we can combine </a:t>
                </a:r>
                <a:r>
                  <a:rPr lang="en-US" b="1" dirty="0" smtClean="0"/>
                  <a:t>two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kernels</a:t>
                </a:r>
                <a:r>
                  <a:rPr lang="en-US" dirty="0" smtClean="0"/>
                  <a:t> with two different </a:t>
                </a:r>
                <a:r>
                  <a:rPr lang="en-US" b="1" dirty="0" smtClean="0"/>
                  <a:t>bandwidth parameters </a:t>
                </a:r>
                <a:r>
                  <a:rPr lang="en-US" dirty="0" smtClean="0"/>
                  <a:t>into a single kernel!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image filtering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5105400" y="4541925"/>
                <a:ext cx="3797731" cy="584775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spc="-4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600" b="0" i="1" spc="-4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600" b="0" i="1" spc="-4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spc="-4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are the </a:t>
                </a:r>
                <a:r>
                  <a:rPr lang="en-US" sz="1600" b="1" spc="-4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spatial</a:t>
                </a:r>
                <a:r>
                  <a:rPr lang="en-US" sz="1600" spc="-4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and </a:t>
                </a:r>
                <a:r>
                  <a:rPr lang="en-US" sz="1600" b="1" spc="-4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range</a:t>
                </a:r>
                <a:r>
                  <a:rPr lang="en-US" sz="1600" spc="-4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kernel bandwidths and the only 2 parameters of MSIF</a:t>
                </a:r>
                <a:endParaRPr lang="en-US" sz="3600" spc="-4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541925"/>
                <a:ext cx="3797731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801" t="-2041" r="-801" b="-11224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438150" y="4445172"/>
                <a:ext cx="5010150" cy="720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" y="4445172"/>
                <a:ext cx="5010150" cy="7203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arrotondato 6"/>
          <p:cNvSpPr/>
          <p:nvPr/>
        </p:nvSpPr>
        <p:spPr>
          <a:xfrm>
            <a:off x="3200401" y="4848225"/>
            <a:ext cx="360000" cy="288000"/>
          </a:xfrm>
          <a:prstGeom prst="roundRect">
            <a:avLst>
              <a:gd name="adj" fmla="val 5039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arrotondato 7"/>
          <p:cNvSpPr/>
          <p:nvPr/>
        </p:nvSpPr>
        <p:spPr>
          <a:xfrm>
            <a:off x="4391026" y="4848225"/>
            <a:ext cx="360000" cy="288000"/>
          </a:xfrm>
          <a:prstGeom prst="roundRect">
            <a:avLst>
              <a:gd name="adj" fmla="val 5039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Mean-shift image filtering</a:t>
            </a:r>
          </a:p>
        </p:txBody>
      </p:sp>
      <p:grpSp>
        <p:nvGrpSpPr>
          <p:cNvPr id="9" name="Gruppo 8"/>
          <p:cNvGrpSpPr/>
          <p:nvPr/>
        </p:nvGrpSpPr>
        <p:grpSpPr>
          <a:xfrm>
            <a:off x="664786" y="870946"/>
            <a:ext cx="7814429" cy="4403156"/>
            <a:chOff x="620465" y="870946"/>
            <a:chExt cx="7814429" cy="4403156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50"/>
            <a:stretch/>
          </p:blipFill>
          <p:spPr>
            <a:xfrm>
              <a:off x="620465" y="870946"/>
              <a:ext cx="5827960" cy="2167530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1" t="33820" r="67173" b="33430"/>
            <a:stretch/>
          </p:blipFill>
          <p:spPr>
            <a:xfrm>
              <a:off x="6448425" y="900130"/>
              <a:ext cx="1933575" cy="2167530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16" t="33805" r="-518" b="33445"/>
            <a:stretch/>
          </p:blipFill>
          <p:spPr>
            <a:xfrm>
              <a:off x="620465" y="3087116"/>
              <a:ext cx="3922352" cy="2167530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" t="67625" r="33233" b="-375"/>
            <a:stretch/>
          </p:blipFill>
          <p:spPr>
            <a:xfrm>
              <a:off x="4542817" y="3106572"/>
              <a:ext cx="3892077" cy="2167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5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Mean-shift image filtering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7" b="11572"/>
          <a:stretch/>
        </p:blipFill>
        <p:spPr>
          <a:xfrm>
            <a:off x="1012508" y="1067180"/>
            <a:ext cx="7118985" cy="3563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3757739" y="4760950"/>
                <a:ext cx="1628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=(8, 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739" y="4760950"/>
                <a:ext cx="1628523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222" r="-447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0"/>
          <a:stretch/>
        </p:blipFill>
        <p:spPr>
          <a:xfrm>
            <a:off x="1012508" y="1067180"/>
            <a:ext cx="7118985" cy="3594415"/>
          </a:xfrm>
          <a:prstGeom prst="rect">
            <a:avLst/>
          </a:prstGeom>
        </p:spPr>
      </p:pic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Mean-shift image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3757739" y="4760950"/>
                <a:ext cx="17567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=(16, 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739" y="4760950"/>
                <a:ext cx="1756763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222" r="-41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6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Mean-shift image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3757739" y="4622450"/>
                <a:ext cx="1628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=(8, 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739" y="4622450"/>
                <a:ext cx="1628523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2174" r="-447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" t="26846" r="108" b="50988"/>
          <a:stretch/>
        </p:blipFill>
        <p:spPr>
          <a:xfrm>
            <a:off x="191634" y="1657349"/>
            <a:ext cx="8760732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2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 smtClean="0"/>
                  <a:t> color</a:t>
                </a:r>
                <a:r>
                  <a:rPr lang="en-US" dirty="0" smtClean="0"/>
                  <a:t> </a:t>
                </a:r>
                <a:r>
                  <a:rPr lang="en-US" dirty="0"/>
                  <a:t>part </a:t>
                </a:r>
                <a:r>
                  <a:rPr lang="en-US" dirty="0" smtClean="0"/>
                  <a:t>of the feature can </a:t>
                </a:r>
                <a:r>
                  <a:rPr lang="en-US" dirty="0"/>
                  <a:t>be replaced by other </a:t>
                </a:r>
                <a:r>
                  <a:rPr lang="en-US" b="1" dirty="0" smtClean="0"/>
                  <a:t>color components </a:t>
                </a:r>
                <a:r>
                  <a:rPr lang="en-US" dirty="0" smtClean="0"/>
                  <a:t>such as CIE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feature space can be further enriched with </a:t>
                </a:r>
                <a:r>
                  <a:rPr lang="en-US" b="1" dirty="0" smtClean="0"/>
                  <a:t>texture</a:t>
                </a:r>
                <a:r>
                  <a:rPr lang="en-US" dirty="0" smtClean="0"/>
                  <a:t> components (e.g., bank </a:t>
                </a:r>
                <a:r>
                  <a:rPr lang="en-US" dirty="0"/>
                  <a:t>of filter outputs) or </a:t>
                </a:r>
                <a:r>
                  <a:rPr lang="en-US" b="1" dirty="0" smtClean="0"/>
                  <a:t>multispectral</a:t>
                </a:r>
                <a:r>
                  <a:rPr lang="en-US" dirty="0"/>
                  <a:t> </a:t>
                </a:r>
                <a:r>
                  <a:rPr lang="en-US" dirty="0" smtClean="0"/>
                  <a:t>components where available</a:t>
                </a:r>
              </a:p>
              <a:p>
                <a:pPr lvl="2"/>
                <a:r>
                  <a:rPr lang="en-US" dirty="0" smtClean="0"/>
                  <a:t>is it doable to add other dimensions to the feature space?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more modes will be found...and...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fundamental operation to compute the kernels is to </a:t>
                </a:r>
                <a:r>
                  <a:rPr lang="en-US" b="1" dirty="0"/>
                  <a:t>find the neighbors within some radius </a:t>
                </a:r>
                <a:r>
                  <a:rPr lang="en-US" dirty="0"/>
                  <a:t>(defined </a:t>
                </a:r>
                <a:r>
                  <a:rPr lang="en-US" dirty="0" smtClean="0"/>
                  <a:t>by the kernel bandwidth)</a:t>
                </a:r>
              </a:p>
              <a:p>
                <a:pPr lvl="1"/>
                <a:r>
                  <a:rPr lang="en-US" dirty="0" smtClean="0"/>
                  <a:t>this </a:t>
                </a:r>
                <a:r>
                  <a:rPr lang="en-US" dirty="0"/>
                  <a:t>can be very expensive in </a:t>
                </a:r>
                <a:r>
                  <a:rPr lang="en-US" b="1" dirty="0"/>
                  <a:t>high dimension </a:t>
                </a:r>
                <a:r>
                  <a:rPr lang="en-US" dirty="0"/>
                  <a:t>with </a:t>
                </a:r>
                <a:r>
                  <a:rPr lang="en-US" b="1" dirty="0"/>
                  <a:t>lots of points </a:t>
                </a:r>
                <a:r>
                  <a:rPr lang="en-US" dirty="0" smtClean="0"/>
                  <a:t>(e.g. images)</a:t>
                </a:r>
                <a:endParaRPr lang="en-US" dirty="0"/>
              </a:p>
              <a:p>
                <a:pPr lvl="2"/>
                <a:r>
                  <a:rPr lang="en-US" dirty="0" smtClean="0"/>
                  <a:t>the complexity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= number of pixels,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number of steps)</a:t>
                </a:r>
              </a:p>
              <a:p>
                <a:r>
                  <a:rPr lang="en-US" dirty="0" smtClean="0"/>
                  <a:t>a number of </a:t>
                </a:r>
                <a:r>
                  <a:rPr lang="en-US" b="1" dirty="0" smtClean="0"/>
                  <a:t>optimizations</a:t>
                </a:r>
                <a:r>
                  <a:rPr lang="en-US" dirty="0" smtClean="0"/>
                  <a:t> have been proposed, for instance:</a:t>
                </a:r>
              </a:p>
              <a:p>
                <a:pPr lvl="1"/>
                <a:r>
                  <a:rPr lang="en-US" dirty="0" smtClean="0"/>
                  <a:t>e.g. multilevel / multiresolution image pyramid (*)</a:t>
                </a:r>
              </a:p>
              <a:p>
                <a:pPr lvl="2"/>
                <a:r>
                  <a:rPr lang="en-US" sz="1200" spc="-40" dirty="0" smtClean="0">
                    <a:solidFill>
                      <a:srgbClr val="FF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cv</a:t>
                </a:r>
                <a:r>
                  <a:rPr lang="en-US" sz="1200" spc="-40" dirty="0">
                    <a:solidFill>
                      <a:srgbClr val="000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::</a:t>
                </a:r>
                <a:r>
                  <a:rPr lang="en-US" sz="1200" spc="-40" dirty="0" err="1" smtClean="0">
                    <a:solidFill>
                      <a:srgbClr val="008000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pyrMeanShiftFiltering</a:t>
                </a:r>
                <a:r>
                  <a:rPr lang="en-US" sz="1200" spc="-40" dirty="0" smtClean="0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(</a:t>
                </a:r>
                <a:r>
                  <a:rPr lang="en-US" sz="1200" spc="-40" dirty="0" err="1" smtClean="0">
                    <a:solidFill>
                      <a:srgbClr val="FF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InputArray</a:t>
                </a:r>
                <a:r>
                  <a:rPr lang="en-US" sz="1200" spc="-40" dirty="0" smtClean="0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</a:t>
                </a:r>
                <a:r>
                  <a:rPr lang="en-US" sz="1200" spc="-40" dirty="0" err="1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src</a:t>
                </a:r>
                <a:r>
                  <a:rPr lang="en-US" sz="1200" spc="-40" dirty="0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, </a:t>
                </a:r>
                <a:r>
                  <a:rPr lang="en-US" sz="1200" spc="-40" dirty="0" err="1">
                    <a:solidFill>
                      <a:srgbClr val="FF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OutputArray</a:t>
                </a:r>
                <a:r>
                  <a:rPr lang="en-US" sz="1200" spc="-40" dirty="0">
                    <a:solidFill>
                      <a:srgbClr val="FF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</a:t>
                </a:r>
                <a:r>
                  <a:rPr lang="en-US" sz="1200" spc="-40" dirty="0" err="1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dst</a:t>
                </a:r>
                <a:r>
                  <a:rPr lang="en-US" sz="1200" spc="-40" dirty="0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, </a:t>
                </a:r>
                <a:r>
                  <a:rPr lang="en-US" sz="1200" b="1" spc="-40" dirty="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double</a:t>
                </a:r>
                <a:r>
                  <a:rPr lang="en-US" sz="1200" spc="-40" dirty="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</a:t>
                </a:r>
                <a:r>
                  <a:rPr lang="en-US" sz="1200" spc="-40" dirty="0" err="1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sp</a:t>
                </a:r>
                <a:r>
                  <a:rPr lang="en-US" sz="1200" spc="-40" dirty="0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, </a:t>
                </a:r>
                <a:r>
                  <a:rPr lang="en-US" sz="1200" b="1" spc="-40" dirty="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double</a:t>
                </a:r>
                <a:r>
                  <a:rPr lang="en-US" sz="1200" spc="-40" dirty="0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</a:t>
                </a:r>
                <a:r>
                  <a:rPr lang="en-US" sz="1200" spc="-40" dirty="0" err="1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sr</a:t>
                </a:r>
                <a:r>
                  <a:rPr lang="en-US" sz="1200" spc="-40" dirty="0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, </a:t>
                </a:r>
                <a:r>
                  <a:rPr lang="en-US" sz="1200" b="1" spc="-40" dirty="0" err="1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int</a:t>
                </a:r>
                <a:r>
                  <a:rPr lang="en-US" sz="1200" spc="-40" dirty="0">
                    <a:solidFill>
                      <a:srgbClr val="0000FF"/>
                    </a:solidFill>
                    <a:highlight>
                      <a:srgbClr val="FFFFFF"/>
                    </a:highlight>
                    <a:latin typeface="Consolas" panose="020B0609020204030204" pitchFamily="49" charset="0"/>
                  </a:rPr>
                  <a:t> </a:t>
                </a:r>
                <a:r>
                  <a:rPr lang="en-US" sz="1200" spc="-40" dirty="0" err="1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maxLevel</a:t>
                </a:r>
                <a:r>
                  <a:rPr lang="en-US" sz="1200" spc="-40" dirty="0">
                    <a:highlight>
                      <a:srgbClr val="FFFFFF"/>
                    </a:highlight>
                    <a:latin typeface="Consolas" panose="020B0609020204030204" pitchFamily="49" charset="0"/>
                  </a:rPr>
                  <a:t>=1)</a:t>
                </a:r>
                <a:endParaRPr lang="en-US" sz="1200" b="0" i="0" spc="-4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image filtering</a:t>
            </a:r>
            <a:endParaRPr lang="en-US" dirty="0"/>
          </a:p>
        </p:txBody>
      </p:sp>
      <p:sp>
        <p:nvSpPr>
          <p:cNvPr id="10" name="Rettangolo arrotondato 9"/>
          <p:cNvSpPr/>
          <p:nvPr/>
        </p:nvSpPr>
        <p:spPr>
          <a:xfrm>
            <a:off x="7486650" y="4675650"/>
            <a:ext cx="1238249" cy="288000"/>
          </a:xfrm>
          <a:prstGeom prst="roundRect">
            <a:avLst>
              <a:gd name="adj" fmla="val 5039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/>
          <p:cNvSpPr txBox="1"/>
          <p:nvPr/>
        </p:nvSpPr>
        <p:spPr>
          <a:xfrm>
            <a:off x="2898352" y="5026393"/>
            <a:ext cx="644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labs/ocv-mean-shift-filtering.cpp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5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23" y="1057275"/>
            <a:ext cx="5162351" cy="3936062"/>
          </a:xfrm>
          <a:prstGeom prst="rect">
            <a:avLst/>
          </a:prstGeom>
        </p:spPr>
      </p:pic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3174731" cy="4448468"/>
          </a:xfrm>
        </p:spPr>
        <p:txBody>
          <a:bodyPr anchor="t" anchorCtr="0"/>
          <a:lstStyle/>
          <a:p>
            <a:r>
              <a:rPr lang="en-US" b="1" dirty="0" smtClean="0"/>
              <a:t>derivatives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 smtClean="0"/>
              <a:t>good </a:t>
            </a:r>
            <a:r>
              <a:rPr lang="en-US" dirty="0"/>
              <a:t>for detecting changes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they are defined on continuous </a:t>
            </a:r>
            <a:r>
              <a:rPr lang="en-US" dirty="0" smtClean="0"/>
              <a:t>domains</a:t>
            </a:r>
            <a:endParaRPr lang="en-US" dirty="0"/>
          </a:p>
          <a:p>
            <a:pPr lvl="2"/>
            <a:r>
              <a:rPr lang="en-US" dirty="0" smtClean="0"/>
              <a:t>since images </a:t>
            </a:r>
            <a:r>
              <a:rPr lang="en-US" dirty="0"/>
              <a:t>are discrete, approximations have </a:t>
            </a:r>
            <a:r>
              <a:rPr lang="en-US" dirty="0" smtClean="0"/>
              <a:t>to be </a:t>
            </a:r>
            <a:r>
              <a:rPr lang="en-US" dirty="0"/>
              <a:t>used (</a:t>
            </a:r>
            <a:r>
              <a:rPr lang="en-US" dirty="0" smtClean="0"/>
              <a:t>Taylor </a:t>
            </a:r>
            <a:r>
              <a:rPr lang="en-US" dirty="0"/>
              <a:t>series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567443" y="3119181"/>
                <a:ext cx="2062359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" y="3119181"/>
                <a:ext cx="2062359" cy="409664"/>
              </a:xfrm>
              <a:prstGeom prst="rect">
                <a:avLst/>
              </a:prstGeom>
              <a:blipFill rotWithShape="0">
                <a:blip r:embed="rId3"/>
                <a:stretch>
                  <a:fillRect l="-1479" t="-2985" r="-2663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567443" y="3680655"/>
                <a:ext cx="2062359" cy="446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" y="3680655"/>
                <a:ext cx="2062359" cy="446469"/>
              </a:xfrm>
              <a:prstGeom prst="rect">
                <a:avLst/>
              </a:prstGeom>
              <a:blipFill rotWithShape="0">
                <a:blip r:embed="rId4"/>
                <a:stretch>
                  <a:fillRect l="-1479" t="-2740" r="-2663" b="-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567443" y="4219293"/>
                <a:ext cx="3305457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" y="4219293"/>
                <a:ext cx="3305457" cy="432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567443" y="4741696"/>
                <a:ext cx="3305457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−1)−2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" y="4741696"/>
                <a:ext cx="3305457" cy="4322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24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filtering </a:t>
                </a:r>
                <a:r>
                  <a:rPr lang="en-US" dirty="0"/>
                  <a:t>is the </a:t>
                </a:r>
                <a:r>
                  <a:rPr lang="en-US" b="1" dirty="0"/>
                  <a:t>first step </a:t>
                </a:r>
                <a:r>
                  <a:rPr lang="en-US" dirty="0"/>
                  <a:t>of mean shift segmentation </a:t>
                </a:r>
                <a:r>
                  <a:rPr lang="en-US" dirty="0" smtClean="0"/>
                  <a:t>process</a:t>
                </a:r>
              </a:p>
              <a:p>
                <a:pPr lvl="1"/>
                <a:r>
                  <a:rPr lang="en-US" dirty="0" smtClean="0"/>
                  <a:t>the Mean-Shift algorithm can yield </a:t>
                </a:r>
                <a:r>
                  <a:rPr lang="en-US" i="1" dirty="0" smtClean="0"/>
                  <a:t>many</a:t>
                </a:r>
                <a:r>
                  <a:rPr lang="en-US" dirty="0" smtClean="0"/>
                  <a:t> modes</a:t>
                </a:r>
              </a:p>
              <a:p>
                <a:r>
                  <a:rPr lang="en-US" dirty="0" smtClean="0"/>
                  <a:t>a </a:t>
                </a:r>
                <a:r>
                  <a:rPr lang="en-US" dirty="0"/>
                  <a:t>second </a:t>
                </a:r>
                <a:r>
                  <a:rPr lang="en-US" dirty="0" smtClean="0"/>
                  <a:t>(</a:t>
                </a:r>
                <a:r>
                  <a:rPr lang="en-US" b="1" dirty="0" smtClean="0"/>
                  <a:t>required</a:t>
                </a:r>
                <a:r>
                  <a:rPr lang="en-US" dirty="0" smtClean="0"/>
                  <a:t>) step </a:t>
                </a:r>
                <a:r>
                  <a:rPr lang="en-US" dirty="0"/>
                  <a:t>is the </a:t>
                </a:r>
                <a:r>
                  <a:rPr lang="en-US" b="1" dirty="0"/>
                  <a:t>clustering</a:t>
                </a:r>
                <a:r>
                  <a:rPr lang="en-US" dirty="0"/>
                  <a:t> of filtered data </a:t>
                </a:r>
                <a:r>
                  <a:rPr lang="en-US" dirty="0" smtClean="0"/>
                  <a:t>points</a:t>
                </a:r>
              </a:p>
              <a:p>
                <a:pPr lvl="1"/>
                <a:r>
                  <a:rPr lang="en-US" dirty="0" smtClean="0"/>
                  <a:t>e.g. group together (cluster) all pixels that are closer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in the spatial domain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in the radiometric/color domain</a:t>
                </a:r>
              </a:p>
              <a:p>
                <a:pPr lvl="2"/>
                <a:r>
                  <a:rPr lang="en-US" dirty="0" smtClean="0"/>
                  <a:t>optional: eliminate spatial regions containing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 smtClean="0"/>
                  <a:t> pixels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...or other image analysis technique that performs the segmentation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620" b="-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Segmentation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7"/>
          <a:stretch/>
        </p:blipFill>
        <p:spPr>
          <a:xfrm>
            <a:off x="618017" y="3014646"/>
            <a:ext cx="4192108" cy="180718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" t="51592" r="-227" b="425"/>
          <a:stretch/>
        </p:blipFill>
        <p:spPr>
          <a:xfrm>
            <a:off x="4810125" y="3014646"/>
            <a:ext cx="4192108" cy="18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5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Mean-Shift Segmentation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6" y="1556684"/>
            <a:ext cx="4134678" cy="279213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4" b="10138"/>
          <a:stretch/>
        </p:blipFill>
        <p:spPr>
          <a:xfrm>
            <a:off x="5219700" y="1556684"/>
            <a:ext cx="3476625" cy="2867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481137" y="4542650"/>
                <a:ext cx="23891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=(8, 7, 100)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37" y="4542650"/>
                <a:ext cx="2389179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174" r="-306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5698289" y="4542650"/>
                <a:ext cx="2517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=(16, 19, 40)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289" y="4542650"/>
                <a:ext cx="2517420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174" r="-29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5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Watershed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/>
              <a:t>(the Watershed Transform)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470256" cy="4448468"/>
          </a:xfrm>
        </p:spPr>
        <p:txBody>
          <a:bodyPr anchor="ctr" anchorCtr="0"/>
          <a:lstStyle/>
          <a:p>
            <a:r>
              <a:rPr lang="en-US" dirty="0" smtClean="0"/>
              <a:t>a </a:t>
            </a:r>
            <a:r>
              <a:rPr lang="en-US" b="1" dirty="0" smtClean="0"/>
              <a:t>region growing </a:t>
            </a:r>
            <a:r>
              <a:rPr lang="en-US" dirty="0" smtClean="0"/>
              <a:t>approach based </a:t>
            </a:r>
            <a:r>
              <a:rPr lang="en-US" dirty="0"/>
              <a:t>on </a:t>
            </a:r>
            <a:r>
              <a:rPr lang="en-US" dirty="0" smtClean="0"/>
              <a:t>a </a:t>
            </a:r>
            <a:r>
              <a:rPr lang="en-US" b="1" dirty="0" smtClean="0"/>
              <a:t>topological</a:t>
            </a:r>
            <a:r>
              <a:rPr lang="en-US" dirty="0" smtClean="0"/>
              <a:t> </a:t>
            </a:r>
            <a:r>
              <a:rPr lang="en-US" dirty="0"/>
              <a:t>interpretation of the </a:t>
            </a:r>
            <a:r>
              <a:rPr lang="en-US" dirty="0" smtClean="0"/>
              <a:t>(gradient) image</a:t>
            </a:r>
            <a:endParaRPr lang="en-US" dirty="0"/>
          </a:p>
          <a:p>
            <a:pPr lvl="1"/>
            <a:r>
              <a:rPr lang="en-US" dirty="0" smtClean="0"/>
              <a:t>intensity represents </a:t>
            </a:r>
            <a:r>
              <a:rPr lang="en-US" dirty="0"/>
              <a:t>the </a:t>
            </a:r>
            <a:r>
              <a:rPr lang="en-US" dirty="0" smtClean="0"/>
              <a:t>height of </a:t>
            </a:r>
            <a:r>
              <a:rPr lang="en-US" dirty="0"/>
              <a:t>the terrain that </a:t>
            </a:r>
            <a:r>
              <a:rPr lang="en-US" dirty="0" smtClean="0"/>
              <a:t>describes </a:t>
            </a:r>
            <a:r>
              <a:rPr lang="en-US" i="1" dirty="0" smtClean="0"/>
              <a:t>mountains</a:t>
            </a:r>
            <a:r>
              <a:rPr lang="en-US" dirty="0" smtClean="0"/>
              <a:t> and </a:t>
            </a:r>
            <a:r>
              <a:rPr lang="en-US" b="1" i="1" dirty="0" smtClean="0"/>
              <a:t>basins</a:t>
            </a:r>
          </a:p>
          <a:p>
            <a:pPr lvl="1"/>
            <a:r>
              <a:rPr lang="en-US" dirty="0" smtClean="0"/>
              <a:t>under the ground there is water, </a:t>
            </a:r>
            <a:r>
              <a:rPr lang="en-US" b="1" dirty="0"/>
              <a:t>colored water</a:t>
            </a:r>
          </a:p>
          <a:p>
            <a:r>
              <a:rPr lang="en-US" dirty="0" smtClean="0"/>
              <a:t>for </a:t>
            </a:r>
            <a:r>
              <a:rPr lang="en-US" dirty="0"/>
              <a:t>each basin, a </a:t>
            </a:r>
            <a:r>
              <a:rPr lang="en-US" b="1" dirty="0"/>
              <a:t>hole</a:t>
            </a:r>
            <a:r>
              <a:rPr lang="en-US" dirty="0"/>
              <a:t> in its minimum </a:t>
            </a:r>
            <a:r>
              <a:rPr lang="en-US" dirty="0" smtClean="0"/>
              <a:t>is made, </a:t>
            </a:r>
            <a:r>
              <a:rPr lang="en-US" dirty="0"/>
              <a:t>from </a:t>
            </a:r>
            <a:r>
              <a:rPr lang="en-US" dirty="0" smtClean="0"/>
              <a:t>which the rising water </a:t>
            </a:r>
            <a:r>
              <a:rPr lang="en-US" i="1" dirty="0"/>
              <a:t>spills</a:t>
            </a:r>
            <a:r>
              <a:rPr lang="en-US" dirty="0"/>
              <a:t> and </a:t>
            </a:r>
            <a:r>
              <a:rPr lang="en-US" i="1" dirty="0" smtClean="0"/>
              <a:t>fills</a:t>
            </a:r>
            <a:r>
              <a:rPr lang="en-US" dirty="0" smtClean="0"/>
              <a:t> the basins</a:t>
            </a:r>
            <a:endParaRPr lang="en-US" dirty="0"/>
          </a:p>
          <a:p>
            <a:r>
              <a:rPr lang="en-US" dirty="0" smtClean="0"/>
              <a:t>as </a:t>
            </a:r>
            <a:r>
              <a:rPr lang="en-US" dirty="0"/>
              <a:t>the water </a:t>
            </a:r>
            <a:r>
              <a:rPr lang="en-US" i="1" dirty="0"/>
              <a:t>rises</a:t>
            </a:r>
            <a:r>
              <a:rPr lang="en-US" dirty="0"/>
              <a:t>, </a:t>
            </a:r>
            <a:r>
              <a:rPr lang="en-US" dirty="0" smtClean="0"/>
              <a:t>differently colored </a:t>
            </a:r>
            <a:r>
              <a:rPr lang="en-US" smtClean="0"/>
              <a:t>basins </a:t>
            </a:r>
            <a:r>
              <a:rPr lang="en-US" i="1" smtClean="0"/>
              <a:t>meet</a:t>
            </a:r>
            <a:endParaRPr lang="en-US" i="1" dirty="0"/>
          </a:p>
          <a:p>
            <a:r>
              <a:rPr lang="en-US" b="1" i="1" dirty="0" smtClean="0"/>
              <a:t>dams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 smtClean="0"/>
              <a:t>constructed to keep basins separated</a:t>
            </a:r>
            <a:endParaRPr lang="en-US" dirty="0"/>
          </a:p>
          <a:p>
            <a:pPr lvl="1"/>
            <a:r>
              <a:rPr lang="en-US" dirty="0" smtClean="0"/>
              <a:t>these dams </a:t>
            </a:r>
            <a:r>
              <a:rPr lang="en-US" dirty="0"/>
              <a:t>are the borders of </a:t>
            </a:r>
            <a:r>
              <a:rPr lang="en-US" dirty="0" smtClean="0"/>
              <a:t>the regions </a:t>
            </a:r>
            <a:r>
              <a:rPr lang="en-US" dirty="0"/>
              <a:t>of the </a:t>
            </a:r>
            <a:r>
              <a:rPr lang="en-US" b="1" dirty="0" smtClean="0"/>
              <a:t>segmentation</a:t>
            </a:r>
            <a:endParaRPr lang="en-US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grpSp>
        <p:nvGrpSpPr>
          <p:cNvPr id="14" name="Gruppo 13"/>
          <p:cNvGrpSpPr/>
          <p:nvPr/>
        </p:nvGrpSpPr>
        <p:grpSpPr>
          <a:xfrm>
            <a:off x="6210301" y="1057275"/>
            <a:ext cx="2722052" cy="4165243"/>
            <a:chOff x="6105525" y="1057275"/>
            <a:chExt cx="2826828" cy="4165243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525" y="1057275"/>
              <a:ext cx="2826828" cy="4165243"/>
            </a:xfrm>
            <a:prstGeom prst="rect">
              <a:avLst/>
            </a:prstGeom>
          </p:spPr>
        </p:pic>
        <p:sp>
          <p:nvSpPr>
            <p:cNvPr id="5" name="Ovale 4"/>
            <p:cNvSpPr/>
            <p:nvPr/>
          </p:nvSpPr>
          <p:spPr>
            <a:xfrm>
              <a:off x="6800850" y="216217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e 5"/>
            <p:cNvSpPr/>
            <p:nvPr/>
          </p:nvSpPr>
          <p:spPr>
            <a:xfrm>
              <a:off x="7524750" y="1909763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e 6"/>
            <p:cNvSpPr/>
            <p:nvPr/>
          </p:nvSpPr>
          <p:spPr>
            <a:xfrm>
              <a:off x="8520113" y="1404938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e 7"/>
            <p:cNvSpPr/>
            <p:nvPr/>
          </p:nvSpPr>
          <p:spPr>
            <a:xfrm>
              <a:off x="6800850" y="346233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e 8"/>
            <p:cNvSpPr/>
            <p:nvPr/>
          </p:nvSpPr>
          <p:spPr>
            <a:xfrm>
              <a:off x="7524750" y="320992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e 9"/>
            <p:cNvSpPr/>
            <p:nvPr/>
          </p:nvSpPr>
          <p:spPr>
            <a:xfrm>
              <a:off x="8520113" y="2705101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e 10"/>
            <p:cNvSpPr/>
            <p:nvPr/>
          </p:nvSpPr>
          <p:spPr>
            <a:xfrm>
              <a:off x="6800850" y="4777352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e 11"/>
            <p:cNvSpPr/>
            <p:nvPr/>
          </p:nvSpPr>
          <p:spPr>
            <a:xfrm>
              <a:off x="7524750" y="452493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e 12"/>
            <p:cNvSpPr/>
            <p:nvPr/>
          </p:nvSpPr>
          <p:spPr>
            <a:xfrm>
              <a:off x="8520113" y="402011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87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(in 3D)</a:t>
            </a:r>
            <a:endParaRPr lang="en-US" dirty="0"/>
          </a:p>
        </p:txBody>
      </p:sp>
      <p:grpSp>
        <p:nvGrpSpPr>
          <p:cNvPr id="17" name="Gruppo 16"/>
          <p:cNvGrpSpPr/>
          <p:nvPr/>
        </p:nvGrpSpPr>
        <p:grpSpPr>
          <a:xfrm>
            <a:off x="423069" y="961139"/>
            <a:ext cx="8297862" cy="4094163"/>
            <a:chOff x="293688" y="849312"/>
            <a:chExt cx="8554459" cy="425478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28"/>
            <a:stretch>
              <a:fillRect/>
            </a:stretch>
          </p:blipFill>
          <p:spPr bwMode="auto">
            <a:xfrm>
              <a:off x="4554540" y="863670"/>
              <a:ext cx="4293607" cy="21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5012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192"/>
            <a:stretch>
              <a:fillRect/>
            </a:stretch>
          </p:blipFill>
          <p:spPr bwMode="auto">
            <a:xfrm>
              <a:off x="293688" y="2997484"/>
              <a:ext cx="4279900" cy="210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19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128"/>
            <a:stretch>
              <a:fillRect/>
            </a:stretch>
          </p:blipFill>
          <p:spPr bwMode="auto">
            <a:xfrm>
              <a:off x="293688" y="877888"/>
              <a:ext cx="4293607" cy="21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12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192"/>
            <a:stretch>
              <a:fillRect/>
            </a:stretch>
          </p:blipFill>
          <p:spPr bwMode="auto">
            <a:xfrm>
              <a:off x="4565866" y="2997484"/>
              <a:ext cx="4279900" cy="210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t="5019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Figura a mano libera 9"/>
            <p:cNvSpPr/>
            <p:nvPr/>
          </p:nvSpPr>
          <p:spPr bwMode="auto">
            <a:xfrm>
              <a:off x="5403240" y="3805077"/>
              <a:ext cx="189351" cy="512064"/>
            </a:xfrm>
            <a:custGeom>
              <a:avLst/>
              <a:gdLst>
                <a:gd name="connsiteX0" fmla="*/ 0 w 189351"/>
                <a:gd name="connsiteY0" fmla="*/ 512064 h 512064"/>
                <a:gd name="connsiteX1" fmla="*/ 12192 w 189351"/>
                <a:gd name="connsiteY1" fmla="*/ 457200 h 512064"/>
                <a:gd name="connsiteX2" fmla="*/ 18288 w 189351"/>
                <a:gd name="connsiteY2" fmla="*/ 420624 h 512064"/>
                <a:gd name="connsiteX3" fmla="*/ 30480 w 189351"/>
                <a:gd name="connsiteY3" fmla="*/ 402336 h 512064"/>
                <a:gd name="connsiteX4" fmla="*/ 36576 w 189351"/>
                <a:gd name="connsiteY4" fmla="*/ 384048 h 512064"/>
                <a:gd name="connsiteX5" fmla="*/ 48768 w 189351"/>
                <a:gd name="connsiteY5" fmla="*/ 365760 h 512064"/>
                <a:gd name="connsiteX6" fmla="*/ 54864 w 189351"/>
                <a:gd name="connsiteY6" fmla="*/ 347472 h 512064"/>
                <a:gd name="connsiteX7" fmla="*/ 67056 w 189351"/>
                <a:gd name="connsiteY7" fmla="*/ 323088 h 512064"/>
                <a:gd name="connsiteX8" fmla="*/ 85344 w 189351"/>
                <a:gd name="connsiteY8" fmla="*/ 268224 h 512064"/>
                <a:gd name="connsiteX9" fmla="*/ 91440 w 189351"/>
                <a:gd name="connsiteY9" fmla="*/ 249936 h 512064"/>
                <a:gd name="connsiteX10" fmla="*/ 109728 w 189351"/>
                <a:gd name="connsiteY10" fmla="*/ 213360 h 512064"/>
                <a:gd name="connsiteX11" fmla="*/ 128016 w 189351"/>
                <a:gd name="connsiteY11" fmla="*/ 207264 h 512064"/>
                <a:gd name="connsiteX12" fmla="*/ 152400 w 189351"/>
                <a:gd name="connsiteY12" fmla="*/ 182880 h 512064"/>
                <a:gd name="connsiteX13" fmla="*/ 164592 w 189351"/>
                <a:gd name="connsiteY13" fmla="*/ 164592 h 512064"/>
                <a:gd name="connsiteX14" fmla="*/ 188976 w 189351"/>
                <a:gd name="connsiteY14" fmla="*/ 30480 h 512064"/>
                <a:gd name="connsiteX15" fmla="*/ 188976 w 189351"/>
                <a:gd name="connsiteY15" fmla="*/ 0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351" h="512064">
                  <a:moveTo>
                    <a:pt x="0" y="512064"/>
                  </a:moveTo>
                  <a:cubicBezTo>
                    <a:pt x="4064" y="493776"/>
                    <a:pt x="8518" y="475570"/>
                    <a:pt x="12192" y="457200"/>
                  </a:cubicBezTo>
                  <a:cubicBezTo>
                    <a:pt x="14616" y="445080"/>
                    <a:pt x="14379" y="432350"/>
                    <a:pt x="18288" y="420624"/>
                  </a:cubicBezTo>
                  <a:cubicBezTo>
                    <a:pt x="20605" y="413673"/>
                    <a:pt x="27203" y="408889"/>
                    <a:pt x="30480" y="402336"/>
                  </a:cubicBezTo>
                  <a:cubicBezTo>
                    <a:pt x="33354" y="396589"/>
                    <a:pt x="33702" y="389795"/>
                    <a:pt x="36576" y="384048"/>
                  </a:cubicBezTo>
                  <a:cubicBezTo>
                    <a:pt x="39853" y="377495"/>
                    <a:pt x="45491" y="372313"/>
                    <a:pt x="48768" y="365760"/>
                  </a:cubicBezTo>
                  <a:cubicBezTo>
                    <a:pt x="51642" y="360013"/>
                    <a:pt x="52333" y="353378"/>
                    <a:pt x="54864" y="347472"/>
                  </a:cubicBezTo>
                  <a:cubicBezTo>
                    <a:pt x="58444" y="339119"/>
                    <a:pt x="63794" y="331570"/>
                    <a:pt x="67056" y="323088"/>
                  </a:cubicBezTo>
                  <a:cubicBezTo>
                    <a:pt x="73976" y="305096"/>
                    <a:pt x="79248" y="286512"/>
                    <a:pt x="85344" y="268224"/>
                  </a:cubicBezTo>
                  <a:lnTo>
                    <a:pt x="91440" y="249936"/>
                  </a:lnTo>
                  <a:cubicBezTo>
                    <a:pt x="95456" y="237889"/>
                    <a:pt x="98985" y="221954"/>
                    <a:pt x="109728" y="213360"/>
                  </a:cubicBezTo>
                  <a:cubicBezTo>
                    <a:pt x="114746" y="209346"/>
                    <a:pt x="121920" y="209296"/>
                    <a:pt x="128016" y="207264"/>
                  </a:cubicBezTo>
                  <a:cubicBezTo>
                    <a:pt x="141316" y="167363"/>
                    <a:pt x="122844" y="206525"/>
                    <a:pt x="152400" y="182880"/>
                  </a:cubicBezTo>
                  <a:cubicBezTo>
                    <a:pt x="158121" y="178303"/>
                    <a:pt x="160528" y="170688"/>
                    <a:pt x="164592" y="164592"/>
                  </a:cubicBezTo>
                  <a:cubicBezTo>
                    <a:pt x="169485" y="140125"/>
                    <a:pt x="185978" y="66452"/>
                    <a:pt x="188976" y="30480"/>
                  </a:cubicBezTo>
                  <a:cubicBezTo>
                    <a:pt x="189820" y="20355"/>
                    <a:pt x="188976" y="10160"/>
                    <a:pt x="188976" y="0"/>
                  </a:cubicBezTo>
                </a:path>
              </a:pathLst>
            </a:cu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it-IT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1" name="Figura a mano libera 10"/>
            <p:cNvSpPr/>
            <p:nvPr/>
          </p:nvSpPr>
          <p:spPr bwMode="auto">
            <a:xfrm>
              <a:off x="5714136" y="3579525"/>
              <a:ext cx="445008" cy="335280"/>
            </a:xfrm>
            <a:custGeom>
              <a:avLst/>
              <a:gdLst>
                <a:gd name="connsiteX0" fmla="*/ 0 w 445008"/>
                <a:gd name="connsiteY0" fmla="*/ 0 h 335280"/>
                <a:gd name="connsiteX1" fmla="*/ 249936 w 445008"/>
                <a:gd name="connsiteY1" fmla="*/ 18288 h 335280"/>
                <a:gd name="connsiteX2" fmla="*/ 274320 w 445008"/>
                <a:gd name="connsiteY2" fmla="*/ 24384 h 335280"/>
                <a:gd name="connsiteX3" fmla="*/ 292608 w 445008"/>
                <a:gd name="connsiteY3" fmla="*/ 36576 h 335280"/>
                <a:gd name="connsiteX4" fmla="*/ 310896 w 445008"/>
                <a:gd name="connsiteY4" fmla="*/ 42672 h 335280"/>
                <a:gd name="connsiteX5" fmla="*/ 335280 w 445008"/>
                <a:gd name="connsiteY5" fmla="*/ 54864 h 335280"/>
                <a:gd name="connsiteX6" fmla="*/ 347472 w 445008"/>
                <a:gd name="connsiteY6" fmla="*/ 73152 h 335280"/>
                <a:gd name="connsiteX7" fmla="*/ 365760 w 445008"/>
                <a:gd name="connsiteY7" fmla="*/ 79248 h 335280"/>
                <a:gd name="connsiteX8" fmla="*/ 371856 w 445008"/>
                <a:gd name="connsiteY8" fmla="*/ 97536 h 335280"/>
                <a:gd name="connsiteX9" fmla="*/ 390144 w 445008"/>
                <a:gd name="connsiteY9" fmla="*/ 109728 h 335280"/>
                <a:gd name="connsiteX10" fmla="*/ 408432 w 445008"/>
                <a:gd name="connsiteY10" fmla="*/ 158496 h 335280"/>
                <a:gd name="connsiteX11" fmla="*/ 420624 w 445008"/>
                <a:gd name="connsiteY11" fmla="*/ 188976 h 335280"/>
                <a:gd name="connsiteX12" fmla="*/ 432816 w 445008"/>
                <a:gd name="connsiteY12" fmla="*/ 225552 h 335280"/>
                <a:gd name="connsiteX13" fmla="*/ 445008 w 445008"/>
                <a:gd name="connsiteY13" fmla="*/ 335280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5008" h="335280">
                  <a:moveTo>
                    <a:pt x="0" y="0"/>
                  </a:moveTo>
                  <a:cubicBezTo>
                    <a:pt x="51967" y="3057"/>
                    <a:pt x="173972" y="4476"/>
                    <a:pt x="249936" y="18288"/>
                  </a:cubicBezTo>
                  <a:cubicBezTo>
                    <a:pt x="258179" y="19787"/>
                    <a:pt x="266192" y="22352"/>
                    <a:pt x="274320" y="24384"/>
                  </a:cubicBezTo>
                  <a:cubicBezTo>
                    <a:pt x="280416" y="28448"/>
                    <a:pt x="286055" y="33299"/>
                    <a:pt x="292608" y="36576"/>
                  </a:cubicBezTo>
                  <a:cubicBezTo>
                    <a:pt x="298355" y="39450"/>
                    <a:pt x="304990" y="40141"/>
                    <a:pt x="310896" y="42672"/>
                  </a:cubicBezTo>
                  <a:cubicBezTo>
                    <a:pt x="319249" y="46252"/>
                    <a:pt x="327152" y="50800"/>
                    <a:pt x="335280" y="54864"/>
                  </a:cubicBezTo>
                  <a:cubicBezTo>
                    <a:pt x="339344" y="60960"/>
                    <a:pt x="341751" y="68575"/>
                    <a:pt x="347472" y="73152"/>
                  </a:cubicBezTo>
                  <a:cubicBezTo>
                    <a:pt x="352490" y="77166"/>
                    <a:pt x="361216" y="74704"/>
                    <a:pt x="365760" y="79248"/>
                  </a:cubicBezTo>
                  <a:cubicBezTo>
                    <a:pt x="370304" y="83792"/>
                    <a:pt x="367842" y="92518"/>
                    <a:pt x="371856" y="97536"/>
                  </a:cubicBezTo>
                  <a:cubicBezTo>
                    <a:pt x="376433" y="103257"/>
                    <a:pt x="384048" y="105664"/>
                    <a:pt x="390144" y="109728"/>
                  </a:cubicBezTo>
                  <a:cubicBezTo>
                    <a:pt x="415085" y="159611"/>
                    <a:pt x="391832" y="108696"/>
                    <a:pt x="408432" y="158496"/>
                  </a:cubicBezTo>
                  <a:cubicBezTo>
                    <a:pt x="411892" y="168877"/>
                    <a:pt x="416884" y="178692"/>
                    <a:pt x="420624" y="188976"/>
                  </a:cubicBezTo>
                  <a:cubicBezTo>
                    <a:pt x="425016" y="201054"/>
                    <a:pt x="432816" y="225552"/>
                    <a:pt x="432816" y="225552"/>
                  </a:cubicBezTo>
                  <a:lnTo>
                    <a:pt x="445008" y="335280"/>
                  </a:lnTo>
                </a:path>
              </a:pathLst>
            </a:cu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it-IT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2" name="Figura a mano libera 11"/>
            <p:cNvSpPr/>
            <p:nvPr/>
          </p:nvSpPr>
          <p:spPr bwMode="auto">
            <a:xfrm>
              <a:off x="5531256" y="4542693"/>
              <a:ext cx="323088" cy="24611"/>
            </a:xfrm>
            <a:custGeom>
              <a:avLst/>
              <a:gdLst>
                <a:gd name="connsiteX0" fmla="*/ 0 w 323088"/>
                <a:gd name="connsiteY0" fmla="*/ 0 h 24611"/>
                <a:gd name="connsiteX1" fmla="*/ 128016 w 323088"/>
                <a:gd name="connsiteY1" fmla="*/ 6096 h 24611"/>
                <a:gd name="connsiteX2" fmla="*/ 316992 w 323088"/>
                <a:gd name="connsiteY2" fmla="*/ 12192 h 24611"/>
                <a:gd name="connsiteX3" fmla="*/ 323088 w 323088"/>
                <a:gd name="connsiteY3" fmla="*/ 6096 h 2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088" h="24611">
                  <a:moveTo>
                    <a:pt x="0" y="0"/>
                  </a:moveTo>
                  <a:cubicBezTo>
                    <a:pt x="42672" y="2032"/>
                    <a:pt x="85508" y="1845"/>
                    <a:pt x="128016" y="6096"/>
                  </a:cubicBezTo>
                  <a:cubicBezTo>
                    <a:pt x="276788" y="20973"/>
                    <a:pt x="44197" y="35913"/>
                    <a:pt x="316992" y="12192"/>
                  </a:cubicBezTo>
                  <a:cubicBezTo>
                    <a:pt x="319855" y="11943"/>
                    <a:pt x="321056" y="8128"/>
                    <a:pt x="323088" y="6096"/>
                  </a:cubicBezTo>
                </a:path>
              </a:pathLst>
            </a:cu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it-IT" sz="1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3" name="Rettangolo 12"/>
            <p:cNvSpPr/>
            <p:nvPr/>
          </p:nvSpPr>
          <p:spPr bwMode="auto">
            <a:xfrm>
              <a:off x="5192540" y="4676813"/>
              <a:ext cx="800101" cy="360040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r>
                <a:rPr kumimoji="0" lang="it-IT" sz="18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 Light" panose="020F0302020204030204" pitchFamily="34" charset="0"/>
                </a:rPr>
                <a:t>dams</a:t>
              </a:r>
              <a:endParaRPr kumimoji="0" lang="it-IT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</a:endParaRPr>
            </a:p>
          </p:txBody>
        </p:sp>
        <p:cxnSp>
          <p:nvCxnSpPr>
            <p:cNvPr id="14" name="Connettore 2 8"/>
            <p:cNvCxnSpPr>
              <a:endCxn id="10" idx="8"/>
            </p:cNvCxnSpPr>
            <p:nvPr/>
          </p:nvCxnSpPr>
          <p:spPr bwMode="auto">
            <a:xfrm rot="16200000" flipV="1">
              <a:off x="5241524" y="4320361"/>
              <a:ext cx="603512" cy="109392"/>
            </a:xfrm>
            <a:prstGeom prst="curvedConnector2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5" name="Immagin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360"/>
            <a:stretch/>
          </p:blipFill>
          <p:spPr>
            <a:xfrm>
              <a:off x="2454378" y="849312"/>
              <a:ext cx="2099166" cy="2124000"/>
            </a:xfrm>
            <a:prstGeom prst="rect">
              <a:avLst/>
            </a:prstGeom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14" b="50128"/>
            <a:stretch/>
          </p:blipFill>
          <p:spPr bwMode="auto">
            <a:xfrm>
              <a:off x="4564062" y="858838"/>
              <a:ext cx="2141918" cy="21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50128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18" name="Immagin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3" y="978033"/>
            <a:ext cx="2016320" cy="20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6737081" cy="4448468"/>
              </a:xfrm>
            </p:spPr>
            <p:txBody>
              <a:bodyPr anchor="ctr" anchorCtr="0"/>
              <a:lstStyle/>
              <a:p>
                <a:pPr>
                  <a:spcAft>
                    <a:spcPts val="200"/>
                  </a:spcAft>
                </a:pPr>
                <a:r>
                  <a:rPr lang="en-US" sz="1800" dirty="0" smtClean="0"/>
                  <a:t>regional minima are manually / automatically determined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600" dirty="0" smtClean="0"/>
                  <a:t>usually on </a:t>
                </a:r>
                <a:r>
                  <a:rPr lang="en-US" sz="1600" b="1" dirty="0" smtClean="0"/>
                  <a:t>the gradient image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 smtClean="0"/>
                  <a:t> (e.g. by </a:t>
                </a:r>
                <a:r>
                  <a:rPr lang="en-US" sz="1600" dirty="0" err="1" smtClean="0"/>
                  <a:t>thresholding</a:t>
                </a:r>
                <a:r>
                  <a:rPr lang="en-US" sz="1600" dirty="0" smtClean="0"/>
                  <a:t>)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topography </a:t>
                </a:r>
                <a:r>
                  <a:rPr lang="en-US" sz="1800" dirty="0" smtClean="0"/>
                  <a:t>is flooded </a:t>
                </a:r>
                <a:r>
                  <a:rPr lang="en-US" sz="1800" dirty="0"/>
                  <a:t>in </a:t>
                </a:r>
                <a:r>
                  <a:rPr lang="en-US" sz="1800" dirty="0" smtClean="0"/>
                  <a:t>integer </a:t>
                </a:r>
                <a:r>
                  <a:rPr lang="en-US" sz="1800" dirty="0"/>
                  <a:t>flood increments, </a:t>
                </a:r>
                <a:r>
                  <a:rPr lang="en-US" sz="18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⁡+ 1 </m:t>
                    </m:r>
                  </m:oMath>
                </a14:m>
                <a:r>
                  <a:rPr lang="en-US" sz="1800" dirty="0"/>
                  <a:t>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⁡+ 1</m:t>
                    </m:r>
                  </m:oMath>
                </a14:m>
                <a:endParaRPr lang="en-US" sz="1800" dirty="0" smtClean="0"/>
              </a:p>
              <a:p>
                <a:pPr>
                  <a:spcBef>
                    <a:spcPts val="900"/>
                  </a:spcBef>
                </a:pPr>
                <a:r>
                  <a:rPr lang="en-US" sz="1800" dirty="0" smtClean="0"/>
                  <a:t>pixels below </a:t>
                </a:r>
                <a:r>
                  <a:rPr lang="en-US" sz="1800" dirty="0"/>
                  <a:t>the plane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)=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/>
                  <a:t>are marked "white"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600" dirty="0" smtClean="0"/>
                  <a:t>if we look down </a:t>
                </a:r>
                <a:r>
                  <a:rPr lang="en-US" sz="1600" dirty="0"/>
                  <a:t>on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en-US" sz="1600" dirty="0"/>
                  <a:t>-</a:t>
                </a:r>
                <a:r>
                  <a:rPr lang="en-US" sz="1600" dirty="0" smtClean="0"/>
                  <a:t>plane, </a:t>
                </a:r>
                <a:r>
                  <a:rPr lang="en-US" sz="1600" dirty="0"/>
                  <a:t>we </a:t>
                </a:r>
                <a:r>
                  <a:rPr lang="en-US" sz="1600" dirty="0" smtClean="0"/>
                  <a:t>see </a:t>
                </a:r>
                <a:r>
                  <a:rPr lang="en-US" sz="1600" dirty="0"/>
                  <a:t>a </a:t>
                </a:r>
                <a:r>
                  <a:rPr lang="en-US" sz="1600" dirty="0" smtClean="0"/>
                  <a:t>binary image </a:t>
                </a:r>
                <a:r>
                  <a:rPr lang="en-US" sz="1600" dirty="0"/>
                  <a:t>in which </a:t>
                </a:r>
                <a:r>
                  <a:rPr lang="en-US" sz="1600" dirty="0" smtClean="0"/>
                  <a:t>white pixels are those below </a:t>
                </a:r>
                <a:r>
                  <a:rPr lang="en-US" sz="1600" dirty="0"/>
                  <a:t>the plane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dirty="0" smtClean="0"/>
              </a:p>
              <a:p>
                <a:pPr lvl="2"/>
                <a:r>
                  <a:rPr lang="en-US" sz="1400" dirty="0" smtClean="0"/>
                  <a:t>let us call these pixels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400" dirty="0" smtClean="0"/>
              </a:p>
              <a:p>
                <a:pPr>
                  <a:spcBef>
                    <a:spcPts val="900"/>
                  </a:spcBef>
                </a:pPr>
                <a:r>
                  <a:rPr lang="en-US" sz="1800" dirty="0" smtClean="0"/>
                  <a:t>at each step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of </a:t>
                </a:r>
                <a:r>
                  <a:rPr lang="en-US" sz="1800" dirty="0"/>
                  <a:t>the flooding </a:t>
                </a:r>
                <a:r>
                  <a:rPr lang="en-US" sz="1800" dirty="0" smtClean="0"/>
                  <a:t>process we compare each connected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 smtClean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=1,…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1800" dirty="0" smtClean="0"/>
              </a:p>
              <a:p>
                <a:pPr lvl="1">
                  <a:spcBef>
                    <a:spcPts val="0"/>
                  </a:spcBef>
                </a:pPr>
                <a:r>
                  <a:rPr lang="en-US" sz="1600" dirty="0" smtClean="0"/>
                  <a:t>if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=1, …</m:t>
                            </m:r>
                          </m:sub>
                        </m:sSub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is a new region (nothing to do)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=1, …</m:t>
                            </m:r>
                          </m:sub>
                        </m:sSub>
                      </m:e>
                    </m:d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is growing region (nothing </a:t>
                </a:r>
                <a:r>
                  <a:rPr lang="en-US" sz="1600" dirty="0"/>
                  <a:t>to do)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=1, …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 smtClean="0"/>
                  <a:t> is a </a:t>
                </a:r>
                <a:r>
                  <a:rPr lang="en-US" sz="1600" i="1" dirty="0" smtClean="0"/>
                  <a:t>merged </a:t>
                </a:r>
                <a:r>
                  <a:rPr lang="en-US" sz="1600" dirty="0" smtClean="0"/>
                  <a:t>region (</a:t>
                </a:r>
                <a:r>
                  <a:rPr lang="en-US" sz="1600" b="1" dirty="0" smtClean="0"/>
                  <a:t>dam construction</a:t>
                </a:r>
                <a:r>
                  <a:rPr lang="en-US" sz="1600" dirty="0" smtClean="0"/>
                  <a:t>)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6737081" cy="4448468"/>
              </a:xfrm>
              <a:blipFill rotWithShape="0">
                <a:blip r:embed="rId4"/>
                <a:stretch>
                  <a:fillRect l="-1810" r="-2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(essentials)</a:t>
            </a:r>
            <a:endParaRPr lang="en-US" dirty="0"/>
          </a:p>
        </p:txBody>
      </p:sp>
      <p:pic>
        <p:nvPicPr>
          <p:cNvPr id="6" name="watershed algorithm [Full HD,1920x1080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40" end="68020"/>
                </p14:media>
              </p:ext>
            </p:extLst>
          </p:nvPr>
        </p:nvPicPr>
        <p:blipFill rotWithShape="1">
          <a:blip r:embed="rId5"/>
          <a:srcRect l="1000" t="30881" r="72510" b="32429"/>
          <a:stretch/>
        </p:blipFill>
        <p:spPr>
          <a:xfrm>
            <a:off x="7202118" y="2355716"/>
            <a:ext cx="1712068" cy="13339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2" t="37277" r="9680" b="30212"/>
          <a:stretch/>
        </p:blipFill>
        <p:spPr>
          <a:xfrm>
            <a:off x="7202117" y="911156"/>
            <a:ext cx="1712068" cy="134018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8" t="37277" r="45504" b="30212"/>
          <a:stretch/>
        </p:blipFill>
        <p:spPr>
          <a:xfrm>
            <a:off x="7202118" y="3806133"/>
            <a:ext cx="1712068" cy="13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07973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dams </a:t>
                </a:r>
                <a:r>
                  <a:rPr lang="en-US" dirty="0"/>
                  <a:t>can </a:t>
                </a:r>
                <a:r>
                  <a:rPr lang="en-US" dirty="0" smtClean="0"/>
                  <a:t>be built using </a:t>
                </a:r>
                <a:r>
                  <a:rPr lang="en-US" b="1" dirty="0" smtClean="0"/>
                  <a:t>morphological dilation</a:t>
                </a:r>
              </a:p>
              <a:p>
                <a:r>
                  <a:rPr lang="en-US" dirty="0" smtClean="0"/>
                  <a:t>starting </a:t>
                </a:r>
                <a:r>
                  <a:rPr lang="en-US" dirty="0"/>
                  <a:t>from the </a:t>
                </a:r>
                <a:r>
                  <a:rPr lang="en-US" b="1" dirty="0" smtClean="0"/>
                  <a:t>last step </a:t>
                </a:r>
                <a:r>
                  <a:rPr lang="en-US" b="1" dirty="0"/>
                  <a:t>before </a:t>
                </a:r>
                <a:r>
                  <a:rPr lang="en-US" b="1" dirty="0" smtClean="0"/>
                  <a:t>merging</a:t>
                </a:r>
                <a:r>
                  <a:rPr lang="en-US" dirty="0" smtClean="0"/>
                  <a:t>, dilation </a:t>
                </a:r>
                <a:r>
                  <a:rPr lang="en-US" dirty="0"/>
                  <a:t>can </a:t>
                </a:r>
                <a:r>
                  <a:rPr lang="en-US" dirty="0" smtClean="0"/>
                  <a:t>be performed </a:t>
                </a:r>
                <a:r>
                  <a:rPr lang="en-US" dirty="0"/>
                  <a:t>until </a:t>
                </a:r>
                <a:r>
                  <a:rPr lang="en-US" dirty="0" smtClean="0"/>
                  <a:t>the two disjoint components become connected</a:t>
                </a:r>
              </a:p>
              <a:p>
                <a:pPr lvl="1"/>
                <a:r>
                  <a:rPr lang="en-US" dirty="0" smtClean="0"/>
                  <a:t>a small SE must be is used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dams can be realized setting the pixels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where the levels </a:t>
                </a:r>
                <a:r>
                  <a:rPr lang="en-US" dirty="0"/>
                  <a:t>of intensity are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079731" cy="4448468"/>
              </a:xfrm>
              <a:blipFill rotWithShape="0">
                <a:blip r:embed="rId2"/>
                <a:stretch>
                  <a:fillRect l="-2641" r="-3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 construction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00" y="919442"/>
            <a:ext cx="1953490" cy="248098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22" y="3648075"/>
            <a:ext cx="2632789" cy="14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1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"easy" 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0" y="4260015"/>
            <a:ext cx="1038225" cy="800100"/>
          </a:xfrm>
          <a:prstGeom prst="rect">
            <a:avLst/>
          </a:prstGeom>
        </p:spPr>
      </p:pic>
      <p:sp>
        <p:nvSpPr>
          <p:cNvPr id="5" name="Segnaposto testo 1"/>
          <p:cNvSpPr txBox="1">
            <a:spLocks/>
          </p:cNvSpPr>
          <p:nvPr/>
        </p:nvSpPr>
        <p:spPr>
          <a:xfrm>
            <a:off x="206645" y="247650"/>
            <a:ext cx="4584430" cy="4974867"/>
          </a:xfrm>
          <a:prstGeom prst="rect">
            <a:avLst/>
          </a:prstGeom>
        </p:spPr>
        <p:txBody>
          <a:bodyPr lIns="0" tIns="108000" rIns="0" anchor="ctr" anchorCtr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cells image</a:t>
            </a:r>
          </a:p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the gradient magnitude of a)</a:t>
            </a:r>
          </a:p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resulting watershed segmentation</a:t>
            </a:r>
          </a:p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dams </a:t>
            </a:r>
            <a:r>
              <a:rPr lang="en-US" dirty="0" err="1" smtClean="0"/>
              <a:t>overimposed</a:t>
            </a:r>
            <a:r>
              <a:rPr lang="en-US" dirty="0" smtClean="0"/>
              <a:t> to a)</a:t>
            </a:r>
            <a:endParaRPr lang="en-US" sz="18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5" y="994929"/>
            <a:ext cx="4073956" cy="40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289156" cy="4448468"/>
          </a:xfrm>
        </p:spPr>
        <p:txBody>
          <a:bodyPr anchor="ctr" anchorCtr="0"/>
          <a:lstStyle/>
          <a:p>
            <a:r>
              <a:rPr lang="en-US" b="1" dirty="0" smtClean="0"/>
              <a:t>noise</a:t>
            </a:r>
            <a:r>
              <a:rPr lang="en-US" dirty="0" smtClean="0"/>
              <a:t> </a:t>
            </a:r>
            <a:r>
              <a:rPr lang="en-US" dirty="0"/>
              <a:t>as well as irrelevant details make difficult </a:t>
            </a:r>
            <a:r>
              <a:rPr lang="en-US" dirty="0" smtClean="0"/>
              <a:t>the application </a:t>
            </a:r>
            <a:r>
              <a:rPr lang="en-US" dirty="0"/>
              <a:t>of the watershed technique in real </a:t>
            </a:r>
            <a:r>
              <a:rPr lang="en-US" dirty="0" smtClean="0"/>
              <a:t>images</a:t>
            </a:r>
          </a:p>
          <a:p>
            <a:pPr lvl="1"/>
            <a:r>
              <a:rPr lang="en-US" dirty="0" smtClean="0"/>
              <a:t>gradient (first derivative) enhances </a:t>
            </a:r>
            <a:r>
              <a:rPr lang="en-US" i="1" dirty="0" smtClean="0"/>
              <a:t>all</a:t>
            </a:r>
            <a:r>
              <a:rPr lang="en-US" dirty="0" smtClean="0"/>
              <a:t> local changes / intensity transitions</a:t>
            </a:r>
            <a:endParaRPr lang="en-US" dirty="0"/>
          </a:p>
          <a:p>
            <a:r>
              <a:rPr lang="en-US" b="1" dirty="0" err="1"/>
              <a:t>o</a:t>
            </a:r>
            <a:r>
              <a:rPr lang="en-US" b="1" dirty="0" err="1" smtClean="0"/>
              <a:t>versegmentation</a:t>
            </a:r>
            <a:r>
              <a:rPr lang="en-US" dirty="0" smtClean="0"/>
              <a:t> </a:t>
            </a:r>
            <a:r>
              <a:rPr lang="en-US" dirty="0"/>
              <a:t>can be </a:t>
            </a:r>
            <a:r>
              <a:rPr lang="en-US" dirty="0" smtClean="0"/>
              <a:t>produced</a:t>
            </a:r>
          </a:p>
          <a:p>
            <a:pPr lvl="1"/>
            <a:r>
              <a:rPr lang="en-US" dirty="0" smtClean="0"/>
              <a:t>these </a:t>
            </a:r>
            <a:r>
              <a:rPr lang="en-US" dirty="0"/>
              <a:t>problems can be handled limiting the flooding </a:t>
            </a:r>
            <a:r>
              <a:rPr lang="en-US" dirty="0" smtClean="0"/>
              <a:t>through </a:t>
            </a:r>
            <a:r>
              <a:rPr lang="en-US" b="1" dirty="0" smtClean="0"/>
              <a:t>markers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watershed algorithm can then be applied </a:t>
            </a:r>
            <a:r>
              <a:rPr lang="en-US" dirty="0" smtClean="0"/>
              <a:t>considering the markers </a:t>
            </a:r>
            <a:r>
              <a:rPr lang="en-US" dirty="0"/>
              <a:t>as the only minimum points from which </a:t>
            </a:r>
            <a:r>
              <a:rPr lang="en-US" dirty="0" smtClean="0"/>
              <a:t>the procedure is started</a:t>
            </a:r>
          </a:p>
          <a:p>
            <a:pPr lvl="2"/>
            <a:r>
              <a:rPr lang="en-US" b="1" dirty="0"/>
              <a:t>M</a:t>
            </a:r>
            <a:r>
              <a:rPr lang="en-US" b="1" dirty="0" smtClean="0"/>
              <a:t>arker-controlled Watershed</a:t>
            </a:r>
            <a:endParaRPr lang="en-US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example: </a:t>
            </a:r>
            <a:r>
              <a:rPr lang="en-US" i="1" dirty="0" err="1" smtClean="0"/>
              <a:t>oversegmentation</a:t>
            </a:r>
            <a:endParaRPr lang="en-US" i="1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1019175"/>
            <a:ext cx="1971675" cy="197167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048000"/>
            <a:ext cx="1962150" cy="19621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019175"/>
            <a:ext cx="1971675" cy="19716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425" y="3726615"/>
            <a:ext cx="1038225" cy="8001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5434012" y="4176630"/>
            <a:ext cx="257175" cy="35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7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Marker-controlled Watershed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1665" r="866" b="1627"/>
          <a:stretch/>
        </p:blipFill>
        <p:spPr>
          <a:xfrm>
            <a:off x="790575" y="1019176"/>
            <a:ext cx="7553325" cy="3943350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790575" y="1019176"/>
            <a:ext cx="257175" cy="35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/>
          <p:cNvSpPr/>
          <p:nvPr/>
        </p:nvSpPr>
        <p:spPr>
          <a:xfrm>
            <a:off x="814387" y="3105151"/>
            <a:ext cx="257175" cy="350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9"/>
          <p:cNvSpPr/>
          <p:nvPr/>
        </p:nvSpPr>
        <p:spPr>
          <a:xfrm>
            <a:off x="381000" y="2886075"/>
            <a:ext cx="8077200" cy="228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3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 with </a:t>
            </a:r>
            <a:r>
              <a:rPr lang="en-US" dirty="0" err="1" smtClean="0"/>
              <a:t>Sobel</a:t>
            </a:r>
            <a:r>
              <a:rPr lang="en-US" dirty="0" smtClean="0"/>
              <a:t> and </a:t>
            </a:r>
            <a:r>
              <a:rPr lang="en-US" dirty="0" err="1" smtClean="0"/>
              <a:t>Laplacian</a:t>
            </a:r>
            <a:r>
              <a:rPr lang="en-US" dirty="0" smtClean="0"/>
              <a:t> kernels</a:t>
            </a:r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3174731" cy="4448468"/>
          </a:xfrm>
        </p:spPr>
        <p:txBody>
          <a:bodyPr anchor="t" anchorCtr="0"/>
          <a:lstStyle/>
          <a:p>
            <a:r>
              <a:rPr lang="en-US" dirty="0" smtClean="0"/>
              <a:t>derivatives </a:t>
            </a:r>
            <a:r>
              <a:rPr lang="en-US" dirty="0"/>
              <a:t>are </a:t>
            </a:r>
            <a:r>
              <a:rPr lang="en-US" dirty="0" smtClean="0"/>
              <a:t>good </a:t>
            </a:r>
            <a:r>
              <a:rPr lang="en-US" dirty="0"/>
              <a:t>for detecting changes</a:t>
            </a:r>
          </a:p>
          <a:p>
            <a:pPr lvl="1"/>
            <a:r>
              <a:rPr lang="en-US" dirty="0" smtClean="0"/>
              <a:t>but </a:t>
            </a:r>
            <a:r>
              <a:rPr lang="en-US" dirty="0"/>
              <a:t>they are defined on continuous </a:t>
            </a:r>
            <a:r>
              <a:rPr lang="en-US" dirty="0" smtClean="0"/>
              <a:t>domains</a:t>
            </a:r>
            <a:endParaRPr lang="en-US" dirty="0"/>
          </a:p>
          <a:p>
            <a:pPr lvl="2"/>
            <a:r>
              <a:rPr lang="en-US" dirty="0" smtClean="0"/>
              <a:t>since images </a:t>
            </a:r>
            <a:r>
              <a:rPr lang="en-US" dirty="0"/>
              <a:t>are discrete, approximations have </a:t>
            </a:r>
            <a:r>
              <a:rPr lang="en-US" dirty="0" smtClean="0"/>
              <a:t>to be </a:t>
            </a:r>
            <a:r>
              <a:rPr lang="en-US" dirty="0"/>
              <a:t>used (</a:t>
            </a:r>
            <a:r>
              <a:rPr lang="en-US" dirty="0" smtClean="0"/>
              <a:t>Taylor </a:t>
            </a:r>
            <a:r>
              <a:rPr lang="en-US" dirty="0"/>
              <a:t>series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567443" y="3119181"/>
                <a:ext cx="2062359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" y="3119181"/>
                <a:ext cx="2062359" cy="409664"/>
              </a:xfrm>
              <a:prstGeom prst="rect">
                <a:avLst/>
              </a:prstGeom>
              <a:blipFill rotWithShape="0">
                <a:blip r:embed="rId2"/>
                <a:stretch>
                  <a:fillRect l="-1479" t="-2985" r="-2663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567443" y="3680655"/>
                <a:ext cx="2062359" cy="446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" y="3680655"/>
                <a:ext cx="2062359" cy="446469"/>
              </a:xfrm>
              <a:prstGeom prst="rect">
                <a:avLst/>
              </a:prstGeom>
              <a:blipFill rotWithShape="0">
                <a:blip r:embed="rId3"/>
                <a:stretch>
                  <a:fillRect l="-1479" t="-2740" r="-2663" b="-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567443" y="4219293"/>
                <a:ext cx="3305457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" y="4219293"/>
                <a:ext cx="3305457" cy="4322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567443" y="4741696"/>
                <a:ext cx="3305457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−1)−2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43" y="4741696"/>
                <a:ext cx="3305457" cy="4322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104" y="3164098"/>
            <a:ext cx="850159" cy="897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638" y="3164098"/>
            <a:ext cx="876726" cy="897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Immagine 55"/>
          <p:cNvPicPr>
            <a:picLocks noChangeAspect="1"/>
          </p:cNvPicPr>
          <p:nvPr/>
        </p:nvPicPr>
        <p:blipFill rotWithShape="1">
          <a:blip r:embed="rId8"/>
          <a:srcRect r="55957"/>
          <a:stretch/>
        </p:blipFill>
        <p:spPr>
          <a:xfrm>
            <a:off x="6803640" y="3154796"/>
            <a:ext cx="1000516" cy="907199"/>
          </a:xfrm>
          <a:prstGeom prst="rect">
            <a:avLst/>
          </a:prstGeom>
        </p:spPr>
      </p:pic>
      <p:pic>
        <p:nvPicPr>
          <p:cNvPr id="57" name="Immagine 56"/>
          <p:cNvPicPr>
            <a:picLocks noChangeAspect="1"/>
          </p:cNvPicPr>
          <p:nvPr/>
        </p:nvPicPr>
        <p:blipFill rotWithShape="1">
          <a:blip r:embed="rId8"/>
          <a:srcRect l="57692" r="-1735"/>
          <a:stretch/>
        </p:blipFill>
        <p:spPr>
          <a:xfrm>
            <a:off x="7804156" y="3147756"/>
            <a:ext cx="1000516" cy="907199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3521" y="4234874"/>
            <a:ext cx="876454" cy="886082"/>
          </a:xfrm>
          <a:prstGeom prst="rect">
            <a:avLst/>
          </a:prstGeom>
        </p:spPr>
      </p:pic>
      <p:pic>
        <p:nvPicPr>
          <p:cNvPr id="61" name="Immagin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394" y="4234874"/>
            <a:ext cx="888618" cy="914320"/>
          </a:xfrm>
          <a:prstGeom prst="rect">
            <a:avLst/>
          </a:prstGeom>
        </p:spPr>
      </p:pic>
      <p:pic>
        <p:nvPicPr>
          <p:cNvPr id="65" name="Immagin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3233" y="4243014"/>
            <a:ext cx="921592" cy="910011"/>
          </a:xfrm>
          <a:prstGeom prst="rect">
            <a:avLst/>
          </a:prstGeom>
        </p:spPr>
      </p:pic>
      <p:pic>
        <p:nvPicPr>
          <p:cNvPr id="67" name="Immagin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4156" y="4243014"/>
            <a:ext cx="987420" cy="884007"/>
          </a:xfrm>
          <a:prstGeom prst="rect">
            <a:avLst/>
          </a:prstGeom>
        </p:spPr>
      </p:pic>
      <p:sp>
        <p:nvSpPr>
          <p:cNvPr id="68" name="Freccia in giù 67"/>
          <p:cNvSpPr/>
          <p:nvPr/>
        </p:nvSpPr>
        <p:spPr>
          <a:xfrm rot="16200000">
            <a:off x="6254727" y="4584519"/>
            <a:ext cx="273762" cy="19116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5" name="Figura a mano libera 74"/>
          <p:cNvSpPr/>
          <p:nvPr/>
        </p:nvSpPr>
        <p:spPr>
          <a:xfrm>
            <a:off x="6715125" y="3057524"/>
            <a:ext cx="2152650" cy="2181225"/>
          </a:xfrm>
          <a:custGeom>
            <a:avLst/>
            <a:gdLst>
              <a:gd name="connsiteX0" fmla="*/ 0 w 2152650"/>
              <a:gd name="connsiteY0" fmla="*/ 76200 h 2171700"/>
              <a:gd name="connsiteX1" fmla="*/ 0 w 2152650"/>
              <a:gd name="connsiteY1" fmla="*/ 1085850 h 2171700"/>
              <a:gd name="connsiteX2" fmla="*/ 1009650 w 2152650"/>
              <a:gd name="connsiteY2" fmla="*/ 1085850 h 2171700"/>
              <a:gd name="connsiteX3" fmla="*/ 1019175 w 2152650"/>
              <a:gd name="connsiteY3" fmla="*/ 2171700 h 2171700"/>
              <a:gd name="connsiteX4" fmla="*/ 2152650 w 2152650"/>
              <a:gd name="connsiteY4" fmla="*/ 2171700 h 2171700"/>
              <a:gd name="connsiteX5" fmla="*/ 2143125 w 2152650"/>
              <a:gd name="connsiteY5" fmla="*/ 9525 h 2171700"/>
              <a:gd name="connsiteX6" fmla="*/ 0 w 2152650"/>
              <a:gd name="connsiteY6" fmla="*/ 0 h 2171700"/>
              <a:gd name="connsiteX7" fmla="*/ 0 w 2152650"/>
              <a:gd name="connsiteY7" fmla="*/ 76200 h 2171700"/>
              <a:gd name="connsiteX0" fmla="*/ 0 w 2152650"/>
              <a:gd name="connsiteY0" fmla="*/ 85725 h 2181225"/>
              <a:gd name="connsiteX1" fmla="*/ 0 w 2152650"/>
              <a:gd name="connsiteY1" fmla="*/ 1095375 h 2181225"/>
              <a:gd name="connsiteX2" fmla="*/ 1009650 w 2152650"/>
              <a:gd name="connsiteY2" fmla="*/ 1095375 h 2181225"/>
              <a:gd name="connsiteX3" fmla="*/ 1019175 w 2152650"/>
              <a:gd name="connsiteY3" fmla="*/ 2181225 h 2181225"/>
              <a:gd name="connsiteX4" fmla="*/ 2152650 w 2152650"/>
              <a:gd name="connsiteY4" fmla="*/ 2181225 h 2181225"/>
              <a:gd name="connsiteX5" fmla="*/ 2143125 w 2152650"/>
              <a:gd name="connsiteY5" fmla="*/ 0 h 2181225"/>
              <a:gd name="connsiteX6" fmla="*/ 0 w 2152650"/>
              <a:gd name="connsiteY6" fmla="*/ 9525 h 2181225"/>
              <a:gd name="connsiteX7" fmla="*/ 0 w 2152650"/>
              <a:gd name="connsiteY7" fmla="*/ 85725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2650" h="2181225">
                <a:moveTo>
                  <a:pt x="0" y="85725"/>
                </a:moveTo>
                <a:lnTo>
                  <a:pt x="0" y="1095375"/>
                </a:lnTo>
                <a:lnTo>
                  <a:pt x="1009650" y="1095375"/>
                </a:lnTo>
                <a:lnTo>
                  <a:pt x="1019175" y="2181225"/>
                </a:lnTo>
                <a:lnTo>
                  <a:pt x="2152650" y="2181225"/>
                </a:lnTo>
                <a:lnTo>
                  <a:pt x="2143125" y="0"/>
                </a:lnTo>
                <a:lnTo>
                  <a:pt x="0" y="9525"/>
                </a:lnTo>
                <a:lnTo>
                  <a:pt x="0" y="85725"/>
                </a:lnTo>
                <a:close/>
              </a:path>
            </a:pathLst>
          </a:custGeom>
          <a:solidFill>
            <a:srgbClr val="FFFF01">
              <a:alpha val="16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ttangolo 75"/>
              <p:cNvSpPr/>
              <p:nvPr/>
            </p:nvSpPr>
            <p:spPr>
              <a:xfrm>
                <a:off x="6727831" y="859274"/>
                <a:ext cx="2152649" cy="202388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Sobel</a:t>
                </a:r>
                <a:r>
                  <a:rPr lang="en-US" sz="1400" b="1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1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1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1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r>
                  <a:rPr lang="en-US" sz="1400" b="1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1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</m:num>
                      <m:den>
                        <m:r>
                          <a:rPr lang="en-US" sz="1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1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den>
                    </m:f>
                  </m:oMath>
                </a14:m>
                <a:r>
                  <a:rPr lang="en-US" sz="1400" b="1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kernels</a:t>
                </a:r>
              </a:p>
              <a:p>
                <a:pPr algn="ctr"/>
                <a:r>
                  <a:rPr lang="en-US" sz="1400" b="1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- - - - - - - - - -- - - - - - - - - - -</a:t>
                </a:r>
                <a:endParaRPr lang="en-US" sz="1400" b="1" dirty="0">
                  <a:solidFill>
                    <a:srgbClr val="000000"/>
                  </a:solidFill>
                  <a:latin typeface="Calibri Light" panose="020F0302020204030204" pitchFamily="34" charset="0"/>
                </a:endParaRPr>
              </a:p>
              <a:p>
                <a:pPr algn="ctr"/>
                <a:r>
                  <a:rPr lang="en-US" sz="1400" b="1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Laplacian</a:t>
                </a:r>
                <a:r>
                  <a:rPr lang="en-US" sz="1400" b="1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1400" b="1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1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sz="1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1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1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kernel</a:t>
                </a:r>
              </a:p>
              <a:p>
                <a:pPr algn="just">
                  <a:spcBef>
                    <a:spcPts val="600"/>
                  </a:spcBef>
                </a:pPr>
                <a:r>
                  <a:rPr lang="en-US" sz="1400" spc="-1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These kernels yield the best result in terms of sensitivity to local changes (</a:t>
                </a:r>
                <a:r>
                  <a:rPr lang="en-US" sz="1400" spc="-10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Sobel</a:t>
                </a:r>
                <a:r>
                  <a:rPr lang="en-US" sz="1400" spc="-1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) and rotation invariance (45°-invariant </a:t>
                </a:r>
                <a:r>
                  <a:rPr lang="en-US" sz="1400" spc="-10" dirty="0" err="1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Laplacian</a:t>
                </a:r>
                <a:r>
                  <a:rPr lang="en-US" sz="1400" spc="-10" dirty="0" smtClean="0">
                    <a:solidFill>
                      <a:srgbClr val="000000"/>
                    </a:solidFill>
                    <a:latin typeface="Calibri Light" panose="020F0302020204030204" pitchFamily="34" charset="0"/>
                  </a:rPr>
                  <a:t> kernel)</a:t>
                </a:r>
                <a:endParaRPr lang="en-US" sz="3200" spc="-1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6" name="Rettangolo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831" y="859274"/>
                <a:ext cx="2152649" cy="2023887"/>
              </a:xfrm>
              <a:prstGeom prst="rect">
                <a:avLst/>
              </a:prstGeom>
              <a:blipFill rotWithShape="0">
                <a:blip r:embed="rId13"/>
                <a:stretch>
                  <a:fillRect l="-563" r="-563" b="-17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Connettore 1 77"/>
          <p:cNvCxnSpPr/>
          <p:nvPr/>
        </p:nvCxnSpPr>
        <p:spPr>
          <a:xfrm>
            <a:off x="495300" y="4152900"/>
            <a:ext cx="8372475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2 79"/>
          <p:cNvCxnSpPr/>
          <p:nvPr/>
        </p:nvCxnSpPr>
        <p:spPr>
          <a:xfrm>
            <a:off x="7785106" y="2883746"/>
            <a:ext cx="0" cy="18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reccia in giù 80"/>
          <p:cNvSpPr/>
          <p:nvPr/>
        </p:nvSpPr>
        <p:spPr>
          <a:xfrm rot="16200000">
            <a:off x="6330440" y="3538901"/>
            <a:ext cx="273762" cy="19116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2" name="Freccia in giù 81"/>
          <p:cNvSpPr/>
          <p:nvPr/>
        </p:nvSpPr>
        <p:spPr>
          <a:xfrm rot="16200000">
            <a:off x="7444686" y="4574994"/>
            <a:ext cx="273762" cy="19116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4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Marker-controlled Watershed</a:t>
            </a:r>
            <a:endParaRPr lang="en-US" dirty="0"/>
          </a:p>
        </p:txBody>
      </p:sp>
      <p:sp>
        <p:nvSpPr>
          <p:cNvPr id="4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794106" cy="4448468"/>
          </a:xfrm>
        </p:spPr>
        <p:txBody>
          <a:bodyPr anchor="ctr" anchorCtr="0"/>
          <a:lstStyle/>
          <a:p>
            <a:r>
              <a:rPr lang="en-US" b="1" dirty="0" smtClean="0">
                <a:solidFill>
                  <a:srgbClr val="FF0000"/>
                </a:solidFill>
              </a:rPr>
              <a:t>internal markers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associated to the </a:t>
            </a:r>
            <a:r>
              <a:rPr lang="en-US" b="1" i="1" dirty="0" smtClean="0"/>
              <a:t>object</a:t>
            </a:r>
            <a:r>
              <a:rPr lang="en-US" dirty="0" smtClean="0"/>
              <a:t> of interest to be segmented</a:t>
            </a:r>
          </a:p>
          <a:p>
            <a:pPr lvl="1"/>
            <a:r>
              <a:rPr lang="en-US" dirty="0" smtClean="0"/>
              <a:t>should be within homogeneous regions of the image on which watershed is applied</a:t>
            </a:r>
          </a:p>
          <a:p>
            <a:pPr lvl="1"/>
            <a:r>
              <a:rPr lang="en-US" dirty="0" smtClean="0"/>
              <a:t>manually or </a:t>
            </a:r>
            <a:r>
              <a:rPr lang="en-US" i="1" dirty="0" smtClean="0"/>
              <a:t>automatically</a:t>
            </a:r>
            <a:r>
              <a:rPr lang="en-US" dirty="0" smtClean="0"/>
              <a:t> determined</a:t>
            </a:r>
          </a:p>
          <a:p>
            <a:pPr lvl="2"/>
            <a:r>
              <a:rPr lang="en-US" dirty="0" smtClean="0"/>
              <a:t>e.g. using gradients / grayscale morphology / other tools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external markers</a:t>
            </a:r>
          </a:p>
          <a:p>
            <a:pPr lvl="1"/>
            <a:r>
              <a:rPr lang="en-US" dirty="0" smtClean="0"/>
              <a:t>associated to the </a:t>
            </a:r>
            <a:r>
              <a:rPr lang="en-US" b="1" i="1" dirty="0" smtClean="0"/>
              <a:t>background</a:t>
            </a:r>
          </a:p>
          <a:p>
            <a:pPr lvl="1"/>
            <a:r>
              <a:rPr lang="en-US" dirty="0" smtClean="0"/>
              <a:t>manually or </a:t>
            </a:r>
            <a:r>
              <a:rPr lang="en-US" i="1" dirty="0" smtClean="0"/>
              <a:t>automatically</a:t>
            </a:r>
            <a:r>
              <a:rPr lang="en-US" dirty="0" smtClean="0"/>
              <a:t> determined</a:t>
            </a:r>
          </a:p>
          <a:p>
            <a:pPr lvl="2"/>
            <a:r>
              <a:rPr lang="en-US" dirty="0" smtClean="0"/>
              <a:t>e.g. the dams obtained by the first-pass of the Watershed that uses only the internal markers (like in this example)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981075"/>
            <a:ext cx="2028825" cy="202882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3127018"/>
            <a:ext cx="2028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2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Watershed segmentation paradigm</a:t>
            </a:r>
            <a:endParaRPr lang="en-US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977273" y="1590707"/>
            <a:ext cx="4279305" cy="1574949"/>
            <a:chOff x="1278" y="1357"/>
            <a:chExt cx="2899" cy="1159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1706" y="1357"/>
              <a:ext cx="2055" cy="1159"/>
            </a:xfrm>
            <a:prstGeom prst="ellipse">
              <a:avLst/>
            </a:prstGeom>
            <a:solidFill>
              <a:srgbClr val="CFE7F5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/>
              <a:r>
                <a:rPr lang="it-IT" dirty="0" err="1" smtClean="0">
                  <a:latin typeface="Calibri Light" panose="020F0302020204030204" pitchFamily="34" charset="0"/>
                </a:rPr>
                <a:t>Thresholding</a:t>
              </a:r>
              <a:r>
                <a:rPr lang="it-IT" dirty="0" smtClean="0">
                  <a:latin typeface="Calibri Light" panose="020F0302020204030204" pitchFamily="34" charset="0"/>
                </a:rPr>
                <a:t>/</a:t>
              </a:r>
              <a:r>
                <a:rPr lang="it-IT" dirty="0" err="1" smtClean="0">
                  <a:latin typeface="Calibri Light" panose="020F0302020204030204" pitchFamily="34" charset="0"/>
                </a:rPr>
                <a:t>Gradient</a:t>
              </a:r>
              <a:endParaRPr lang="it-IT" dirty="0" smtClean="0">
                <a:latin typeface="Calibri Light" panose="020F0302020204030204" pitchFamily="34" charset="0"/>
              </a:endParaRPr>
            </a:p>
            <a:p>
              <a:pPr algn="ctr"/>
              <a:r>
                <a:rPr lang="it-IT" dirty="0" err="1" smtClean="0">
                  <a:latin typeface="Calibri Light" panose="020F0302020204030204" pitchFamily="34" charset="0"/>
                </a:rPr>
                <a:t>Grayscale</a:t>
              </a:r>
              <a:r>
                <a:rPr lang="it-IT" dirty="0" smtClean="0">
                  <a:latin typeface="Calibri Light" panose="020F0302020204030204" pitchFamily="34" charset="0"/>
                </a:rPr>
                <a:t> </a:t>
              </a:r>
              <a:r>
                <a:rPr lang="it-IT" dirty="0" err="1" smtClean="0">
                  <a:latin typeface="Calibri Light" panose="020F0302020204030204" pitchFamily="34" charset="0"/>
                </a:rPr>
                <a:t>Morphology</a:t>
              </a:r>
              <a:r>
                <a:rPr lang="it-IT" dirty="0" smtClean="0">
                  <a:latin typeface="Calibri Light" panose="020F0302020204030204" pitchFamily="34" charset="0"/>
                </a:rPr>
                <a:t> </a:t>
              </a:r>
              <a:r>
                <a:rPr lang="it-IT" dirty="0">
                  <a:latin typeface="Calibri Light" panose="020F0302020204030204" pitchFamily="34" charset="0"/>
                </a:rPr>
                <a:t/>
              </a:r>
              <a:br>
                <a:rPr lang="it-IT" dirty="0">
                  <a:latin typeface="Calibri Light" panose="020F0302020204030204" pitchFamily="34" charset="0"/>
                </a:rPr>
              </a:br>
              <a:r>
                <a:rPr lang="it-IT" dirty="0" err="1" smtClean="0">
                  <a:latin typeface="Calibri Light" panose="020F0302020204030204" pitchFamily="34" charset="0"/>
                </a:rPr>
                <a:t>Distance</a:t>
              </a:r>
              <a:r>
                <a:rPr lang="it-IT" dirty="0" smtClean="0">
                  <a:latin typeface="Calibri Light" panose="020F0302020204030204" pitchFamily="34" charset="0"/>
                </a:rPr>
                <a:t> </a:t>
              </a:r>
              <a:r>
                <a:rPr lang="it-IT" dirty="0" err="1" smtClean="0">
                  <a:latin typeface="Calibri Light" panose="020F0302020204030204" pitchFamily="34" charset="0"/>
                </a:rPr>
                <a:t>Function</a:t>
              </a:r>
              <a:endParaRPr lang="it-IT" dirty="0" smtClean="0">
                <a:latin typeface="Calibri Light" panose="020F0302020204030204" pitchFamily="34" charset="0"/>
              </a:endParaRPr>
            </a:p>
            <a:p>
              <a:pPr algn="ctr"/>
              <a:r>
                <a:rPr lang="it-IT" dirty="0" err="1" smtClean="0">
                  <a:latin typeface="Calibri Light" panose="020F0302020204030204" pitchFamily="34" charset="0"/>
                </a:rPr>
                <a:t>other</a:t>
              </a:r>
              <a:r>
                <a:rPr lang="it-IT" dirty="0" smtClean="0">
                  <a:latin typeface="Calibri Light" panose="020F0302020204030204" pitchFamily="34" charset="0"/>
                </a:rPr>
                <a:t> </a:t>
              </a:r>
              <a:r>
                <a:rPr lang="it-IT" dirty="0" err="1" smtClean="0">
                  <a:latin typeface="Calibri Light" panose="020F0302020204030204" pitchFamily="34" charset="0"/>
                </a:rPr>
                <a:t>tools</a:t>
              </a:r>
              <a:r>
                <a:rPr lang="it-IT" dirty="0" smtClean="0">
                  <a:latin typeface="Calibri Light" panose="020F0302020204030204" pitchFamily="34" charset="0"/>
                </a:rPr>
                <a:t>...</a:t>
              </a:r>
              <a:endParaRPr lang="it-IT" dirty="0">
                <a:latin typeface="Calibri Light" panose="020F0302020204030204" pitchFamily="34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1278" y="1829"/>
              <a:ext cx="428" cy="219"/>
            </a:xfrm>
            <a:prstGeom prst="leftArrow">
              <a:avLst>
                <a:gd name="adj1" fmla="val 50000"/>
                <a:gd name="adj2" fmla="val 48858"/>
              </a:avLst>
            </a:prstGeom>
            <a:solidFill>
              <a:srgbClr val="CFE7F5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latin typeface="Calibri Light" panose="020F0302020204030204" pitchFamily="34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 flipH="1">
              <a:off x="3763" y="1830"/>
              <a:ext cx="414" cy="219"/>
            </a:xfrm>
            <a:prstGeom prst="leftArrow">
              <a:avLst>
                <a:gd name="adj1" fmla="val 50000"/>
                <a:gd name="adj2" fmla="val 47260"/>
              </a:avLst>
            </a:prstGeom>
            <a:solidFill>
              <a:srgbClr val="CFE7F5"/>
            </a:solidFill>
            <a:ln w="9525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>
                <a:latin typeface="Calibri Light" panose="020F03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6"/>
              <p:cNvSpPr txBox="1">
                <a:spLocks noChangeArrowheads="1"/>
              </p:cNvSpPr>
              <p:nvPr/>
            </p:nvSpPr>
            <p:spPr bwMode="auto">
              <a:xfrm>
                <a:off x="788988" y="2141055"/>
                <a:ext cx="1188285" cy="547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/>
                <a:r>
                  <a:rPr lang="it-IT" dirty="0" err="1" smtClean="0">
                    <a:latin typeface="Calibri Light" panose="020F0302020204030204" pitchFamily="34" charset="0"/>
                  </a:rPr>
                  <a:t>markers</a:t>
                </a:r>
                <a:r>
                  <a:rPr lang="it-IT" dirty="0">
                    <a:latin typeface="Calibri Light" panose="020F0302020204030204" pitchFamily="34" charset="0"/>
                  </a:rPr>
                  <a:t/>
                </a:r>
                <a:br>
                  <a:rPr lang="it-IT" dirty="0">
                    <a:latin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it-IT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8988" y="2141055"/>
                <a:ext cx="1188285" cy="547632"/>
              </a:xfrm>
              <a:prstGeom prst="rect">
                <a:avLst/>
              </a:prstGeom>
              <a:blipFill rotWithShape="0">
                <a:blip r:embed="rId2"/>
                <a:stretch>
                  <a:fillRect t="-5556" b="-122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6345145" y="2141055"/>
                <a:ext cx="2274979" cy="5476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/>
                <a:r>
                  <a:rPr lang="it-IT" dirty="0" smtClean="0">
                    <a:latin typeface="Calibri Light" panose="020F0302020204030204" pitchFamily="34" charset="0"/>
                  </a:rPr>
                  <a:t>segmentation </a:t>
                </a:r>
                <a:r>
                  <a:rPr lang="it-IT" dirty="0" err="1" smtClean="0">
                    <a:latin typeface="Calibri Light" panose="020F0302020204030204" pitchFamily="34" charset="0"/>
                  </a:rPr>
                  <a:t>criterion</a:t>
                </a:r>
                <a:r>
                  <a:rPr lang="it-IT" dirty="0" smtClean="0">
                    <a:latin typeface="Calibri Light" panose="020F0302020204030204" pitchFamily="34" charset="0"/>
                  </a:rPr>
                  <a:t>/ </a:t>
                </a:r>
                <a:r>
                  <a:rPr lang="it-IT" dirty="0" err="1" smtClean="0">
                    <a:latin typeface="Calibri Light" panose="020F0302020204030204" pitchFamily="34" charset="0"/>
                  </a:rPr>
                  <a:t>function</a:t>
                </a:r>
                <a:r>
                  <a:rPr lang="it-IT" dirty="0" smtClean="0">
                    <a:latin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it-IT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145" y="2141055"/>
                <a:ext cx="2274979" cy="547632"/>
              </a:xfrm>
              <a:prstGeom prst="rect">
                <a:avLst/>
              </a:prstGeom>
              <a:blipFill rotWithShape="0">
                <a:blip r:embed="rId3"/>
                <a:stretch>
                  <a:fillRect t="-5556" b="-344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9"/>
          <p:cNvSpPr>
            <a:spLocks/>
          </p:cNvSpPr>
          <p:nvPr/>
        </p:nvSpPr>
        <p:spPr bwMode="auto">
          <a:xfrm>
            <a:off x="1355822" y="2749836"/>
            <a:ext cx="1511203" cy="1377911"/>
          </a:xfrm>
          <a:custGeom>
            <a:avLst/>
            <a:gdLst>
              <a:gd name="T0" fmla="*/ 0 w 6427"/>
              <a:gd name="T1" fmla="*/ 0 h 3450"/>
              <a:gd name="T2" fmla="*/ 6426 w 6427"/>
              <a:gd name="T3" fmla="*/ 3449 h 345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427" h="3450">
                <a:moveTo>
                  <a:pt x="0" y="0"/>
                </a:moveTo>
                <a:cubicBezTo>
                  <a:pt x="119" y="1890"/>
                  <a:pt x="6426" y="3449"/>
                  <a:pt x="6426" y="3449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>
              <a:latin typeface="Calibri Light" panose="020F0302020204030204" pitchFamily="34" charset="0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5448300" y="2749836"/>
            <a:ext cx="1538963" cy="1377911"/>
          </a:xfrm>
          <a:custGeom>
            <a:avLst/>
            <a:gdLst>
              <a:gd name="T0" fmla="*/ 6426 w 6427"/>
              <a:gd name="T1" fmla="*/ 0 h 3450"/>
              <a:gd name="T2" fmla="*/ 0 w 6427"/>
              <a:gd name="T3" fmla="*/ 3449 h 345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427" h="3450">
                <a:moveTo>
                  <a:pt x="6426" y="0"/>
                </a:moveTo>
                <a:cubicBezTo>
                  <a:pt x="6307" y="1890"/>
                  <a:pt x="0" y="3449"/>
                  <a:pt x="0" y="3449"/>
                </a:cubicBezTo>
              </a:path>
            </a:pathLst>
          </a:custGeom>
          <a:noFill/>
          <a:ln w="360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>
              <a:latin typeface="Calibri Light" panose="020F0302020204030204" pitchFamily="34" charset="0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818511" y="3309698"/>
            <a:ext cx="7973064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>
              <a:latin typeface="Calibri Light" panose="020F0302020204030204" pitchFamily="34" charset="0"/>
            </a:endParaRP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143204" y="2850395"/>
            <a:ext cx="1886496" cy="547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it-IT" i="1" dirty="0" err="1" smtClean="0">
                <a:solidFill>
                  <a:srgbClr val="0000FF"/>
                </a:solidFill>
                <a:latin typeface="Calibri Light" panose="020F0302020204030204" pitchFamily="34" charset="0"/>
              </a:rPr>
              <a:t>intelligent</a:t>
            </a:r>
            <a:r>
              <a:rPr lang="it-IT" dirty="0" smtClean="0">
                <a:solidFill>
                  <a:srgbClr val="0000FF"/>
                </a:solidFill>
                <a:latin typeface="Calibri Light" panose="020F0302020204030204" pitchFamily="34" charset="0"/>
              </a:rPr>
              <a:t> part</a:t>
            </a:r>
            <a:endParaRPr lang="it-IT" dirty="0">
              <a:solidFill>
                <a:srgbClr val="0000FF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143204" y="3359926"/>
            <a:ext cx="1886496" cy="547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it-IT" i="1" dirty="0" err="1" smtClean="0">
                <a:solidFill>
                  <a:srgbClr val="0000FF"/>
                </a:solidFill>
                <a:latin typeface="Calibri Light" panose="020F0302020204030204" pitchFamily="34" charset="0"/>
              </a:rPr>
              <a:t>mechanical</a:t>
            </a:r>
            <a:r>
              <a:rPr lang="it-IT" dirty="0" smtClean="0">
                <a:solidFill>
                  <a:srgbClr val="0000FF"/>
                </a:solidFill>
                <a:latin typeface="Calibri Light" panose="020F0302020204030204" pitchFamily="34" charset="0"/>
              </a:rPr>
              <a:t> part</a:t>
            </a:r>
            <a:endParaRPr lang="it-IT" dirty="0">
              <a:solidFill>
                <a:srgbClr val="0000FF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6"/>
              <p:cNvSpPr txBox="1">
                <a:spLocks noChangeArrowheads="1"/>
              </p:cNvSpPr>
              <p:nvPr/>
            </p:nvSpPr>
            <p:spPr bwMode="auto">
              <a:xfrm>
                <a:off x="3648255" y="3907557"/>
                <a:ext cx="1188285" cy="3125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𝑤𝑎𝑡𝑒𝑟𝑠h𝑒𝑑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it-IT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8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8255" y="3907557"/>
                <a:ext cx="1188285" cy="312544"/>
              </a:xfrm>
              <a:prstGeom prst="rect">
                <a:avLst/>
              </a:prstGeom>
              <a:blipFill rotWithShape="0">
                <a:blip r:embed="rId4"/>
                <a:stretch>
                  <a:fillRect l="-47692" r="-45641" b="-3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402802" y="4530991"/>
            <a:ext cx="1886496" cy="31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it-IT" dirty="0" err="1" smtClean="0">
                <a:solidFill>
                  <a:srgbClr val="FF3333"/>
                </a:solidFill>
                <a:latin typeface="Calibri Light" panose="020F0302020204030204" pitchFamily="34" charset="0"/>
              </a:rPr>
              <a:t>Segmentation</a:t>
            </a:r>
            <a:endParaRPr lang="it-IT" dirty="0">
              <a:solidFill>
                <a:srgbClr val="FF3333"/>
              </a:solidFill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3025618" y="950607"/>
                <a:ext cx="2107915" cy="3125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/>
                <a:r>
                  <a:rPr lang="it-IT" dirty="0" smtClean="0">
                    <a:latin typeface="Calibri Light" panose="020F0302020204030204" pitchFamily="34" charset="0"/>
                  </a:rPr>
                  <a:t>Input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it-IT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0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5618" y="950607"/>
                <a:ext cx="2107915" cy="312544"/>
              </a:xfrm>
              <a:prstGeom prst="rect">
                <a:avLst/>
              </a:prstGeom>
              <a:blipFill rotWithShape="0">
                <a:blip r:embed="rId5"/>
                <a:stretch>
                  <a:fillRect t="-11765" b="-4902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3968575" y="1312083"/>
            <a:ext cx="190420" cy="232370"/>
          </a:xfrm>
          <a:prstGeom prst="downArrow">
            <a:avLst>
              <a:gd name="adj1" fmla="val 50000"/>
              <a:gd name="adj2" fmla="val 49470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>
              <a:latin typeface="Calibri Light" panose="020F0302020204030204" pitchFamily="34" charset="0"/>
            </a:endParaRPr>
          </a:p>
        </p:txBody>
      </p:sp>
      <p:sp>
        <p:nvSpPr>
          <p:cNvPr id="23" name="AutoShape 20"/>
          <p:cNvSpPr>
            <a:spLocks noChangeArrowheads="1"/>
          </p:cNvSpPr>
          <p:nvPr/>
        </p:nvSpPr>
        <p:spPr bwMode="auto">
          <a:xfrm>
            <a:off x="4025765" y="4291493"/>
            <a:ext cx="190420" cy="232370"/>
          </a:xfrm>
          <a:prstGeom prst="downArrow">
            <a:avLst>
              <a:gd name="adj1" fmla="val 50000"/>
              <a:gd name="adj2" fmla="val 49470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72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"hard" example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3"/>
          <a:stretch>
            <a:fillRect/>
          </a:stretch>
        </p:blipFill>
        <p:spPr bwMode="auto">
          <a:xfrm>
            <a:off x="3349625" y="981075"/>
            <a:ext cx="5432425" cy="416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79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Segnaposto testo 1"/>
          <p:cNvSpPr txBox="1">
            <a:spLocks/>
          </p:cNvSpPr>
          <p:nvPr/>
        </p:nvSpPr>
        <p:spPr>
          <a:xfrm>
            <a:off x="206645" y="1076325"/>
            <a:ext cx="2955655" cy="3962400"/>
          </a:xfrm>
          <a:prstGeom prst="rect">
            <a:avLst/>
          </a:prstGeom>
        </p:spPr>
        <p:txBody>
          <a:bodyPr lIns="0" tIns="108000" rIns="0" anchor="ctr" anchorCtr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3-cells image (noisy)</a:t>
            </a:r>
          </a:p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gradient of a)</a:t>
            </a:r>
            <a:endParaRPr lang="en-US" sz="1800" dirty="0"/>
          </a:p>
          <a:p>
            <a:pPr marL="628650" lvl="1" indent="-180975">
              <a:spcBef>
                <a:spcPts val="0"/>
              </a:spcBef>
            </a:pPr>
            <a:r>
              <a:rPr lang="en-US" sz="1600" dirty="0" smtClean="0"/>
              <a:t>useless / too noisy</a:t>
            </a:r>
            <a:endParaRPr lang="en-US" dirty="0" smtClean="0"/>
          </a:p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opening of a)</a:t>
            </a:r>
          </a:p>
          <a:p>
            <a:pPr marL="361950" indent="-361950">
              <a:buFont typeface="+mj-lt"/>
              <a:buAutoNum type="alphaLcParenR"/>
            </a:pPr>
            <a:r>
              <a:rPr lang="en-US" dirty="0" smtClean="0"/>
              <a:t>closing of c)</a:t>
            </a:r>
            <a:endParaRPr lang="en-US" sz="1800" dirty="0"/>
          </a:p>
          <a:p>
            <a:pPr marL="628650" lvl="1" indent="-180975">
              <a:spcBef>
                <a:spcPts val="0"/>
              </a:spcBef>
            </a:pPr>
            <a:r>
              <a:rPr lang="en-US" sz="1600" dirty="0" smtClean="0"/>
              <a:t>c) + d) = alternating sequential filtering (ASF)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512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"hard" example</a:t>
            </a:r>
            <a:endParaRPr lang="en-US" dirty="0"/>
          </a:p>
        </p:txBody>
      </p:sp>
      <p:sp>
        <p:nvSpPr>
          <p:cNvPr id="5" name="Segnaposto testo 1"/>
          <p:cNvSpPr txBox="1">
            <a:spLocks/>
          </p:cNvSpPr>
          <p:nvPr/>
        </p:nvSpPr>
        <p:spPr>
          <a:xfrm>
            <a:off x="206645" y="1076325"/>
            <a:ext cx="2955655" cy="3962400"/>
          </a:xfrm>
          <a:prstGeom prst="rect">
            <a:avLst/>
          </a:prstGeom>
        </p:spPr>
        <p:txBody>
          <a:bodyPr lIns="0" tIns="108000" rIns="0" anchor="ctr" anchorCtr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+mj-lt"/>
              <a:buAutoNum type="alphaLcParenR" startAt="5"/>
            </a:pPr>
            <a:r>
              <a:rPr lang="en-US" dirty="0" smtClean="0"/>
              <a:t>gradient of d)</a:t>
            </a:r>
          </a:p>
          <a:p>
            <a:pPr marL="361950" indent="-361950">
              <a:buFont typeface="+mj-lt"/>
              <a:buAutoNum type="alphaLcParenR" startAt="6"/>
            </a:pPr>
            <a:r>
              <a:rPr lang="en-US" dirty="0" smtClean="0"/>
              <a:t>watershed on e) using local minima</a:t>
            </a:r>
            <a:endParaRPr lang="en-US" sz="1800" dirty="0"/>
          </a:p>
          <a:p>
            <a:pPr marL="628650" lvl="1" indent="-180975">
              <a:spcBef>
                <a:spcPts val="0"/>
              </a:spcBef>
            </a:pPr>
            <a:r>
              <a:rPr lang="en-US" sz="1600" dirty="0" smtClean="0"/>
              <a:t>useless: we need markers</a:t>
            </a:r>
            <a:endParaRPr lang="en-US" dirty="0" smtClean="0"/>
          </a:p>
          <a:p>
            <a:pPr marL="361950" indent="-361950">
              <a:buFont typeface="+mj-lt"/>
              <a:buAutoNum type="alphaLcParenR" startAt="7"/>
            </a:pPr>
            <a:r>
              <a:rPr lang="en-US" spc="-60" dirty="0" smtClean="0"/>
              <a:t>another ASF iteration on d)</a:t>
            </a:r>
          </a:p>
          <a:p>
            <a:pPr marL="361950" indent="-361950">
              <a:buFont typeface="+mj-lt"/>
              <a:buAutoNum type="alphaLcParenR" startAt="8"/>
            </a:pPr>
            <a:r>
              <a:rPr lang="en-US" dirty="0" err="1" smtClean="0"/>
              <a:t>bottop</a:t>
            </a:r>
            <a:r>
              <a:rPr lang="en-US" dirty="0" smtClean="0"/>
              <a:t>-hat of g) + </a:t>
            </a:r>
            <a:r>
              <a:rPr lang="en-US" dirty="0" err="1" smtClean="0"/>
              <a:t>thresholding</a:t>
            </a:r>
            <a:endParaRPr lang="en-US" sz="1800" dirty="0"/>
          </a:p>
          <a:p>
            <a:pPr marL="628650" lvl="1" indent="-180975">
              <a:spcBef>
                <a:spcPts val="0"/>
              </a:spcBef>
            </a:pPr>
            <a:r>
              <a:rPr lang="en-US" sz="1600" dirty="0" smtClean="0"/>
              <a:t>useful: </a:t>
            </a:r>
            <a:r>
              <a:rPr lang="en-US" sz="1600" dirty="0"/>
              <a:t>we </a:t>
            </a:r>
            <a:r>
              <a:rPr lang="en-US" sz="1600" dirty="0" smtClean="0"/>
              <a:t>have </a:t>
            </a:r>
            <a:r>
              <a:rPr lang="en-US" sz="1600" b="1" dirty="0" smtClean="0"/>
              <a:t>internal</a:t>
            </a:r>
            <a:r>
              <a:rPr lang="en-US" sz="1600" dirty="0" smtClean="0"/>
              <a:t> markers now!</a:t>
            </a:r>
            <a:endParaRPr lang="en-US" sz="1600" dirty="0"/>
          </a:p>
        </p:txBody>
      </p:sp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3436938" y="981076"/>
            <a:ext cx="5345112" cy="4066326"/>
            <a:chOff x="1025" y="986"/>
            <a:chExt cx="3859" cy="292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" y="986"/>
              <a:ext cx="3859" cy="1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" y="2474"/>
              <a:ext cx="3859" cy="1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3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"hard" example</a:t>
            </a:r>
            <a:endParaRPr lang="en-US" dirty="0"/>
          </a:p>
        </p:txBody>
      </p:sp>
      <p:sp>
        <p:nvSpPr>
          <p:cNvPr id="5" name="Segnaposto testo 1"/>
          <p:cNvSpPr txBox="1">
            <a:spLocks/>
          </p:cNvSpPr>
          <p:nvPr/>
        </p:nvSpPr>
        <p:spPr>
          <a:xfrm>
            <a:off x="206645" y="1019723"/>
            <a:ext cx="2955655" cy="3895725"/>
          </a:xfrm>
          <a:prstGeom prst="rect">
            <a:avLst/>
          </a:prstGeom>
        </p:spPr>
        <p:txBody>
          <a:bodyPr lIns="0" tIns="108000" rIns="0" anchor="ctr" anchorCtr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buFont typeface="+mj-lt"/>
              <a:buAutoNum type="alphaLcParenR" startAt="9"/>
            </a:pPr>
            <a:r>
              <a:rPr lang="en-US" dirty="0" smtClean="0"/>
              <a:t>watershed on the gradient of g) with internal markers of h)</a:t>
            </a:r>
            <a:endParaRPr lang="en-US" sz="1800" dirty="0"/>
          </a:p>
          <a:p>
            <a:pPr marL="628650" lvl="1" indent="-180975">
              <a:spcBef>
                <a:spcPts val="0"/>
              </a:spcBef>
            </a:pPr>
            <a:r>
              <a:rPr lang="en-US" sz="1600" dirty="0"/>
              <a:t>useful: we have </a:t>
            </a:r>
            <a:r>
              <a:rPr lang="en-US" sz="1600" b="1" dirty="0" smtClean="0"/>
              <a:t>external</a:t>
            </a:r>
            <a:r>
              <a:rPr lang="en-US" sz="1600" dirty="0" smtClean="0"/>
              <a:t> markers </a:t>
            </a:r>
            <a:r>
              <a:rPr lang="en-US" sz="1600" dirty="0"/>
              <a:t>now</a:t>
            </a:r>
            <a:r>
              <a:rPr lang="en-US" sz="1600" dirty="0" smtClean="0"/>
              <a:t>!</a:t>
            </a:r>
          </a:p>
          <a:p>
            <a:pPr marL="361950" indent="-361950">
              <a:buFont typeface="+mj-lt"/>
              <a:buAutoNum type="alphaLcParenR" startAt="9"/>
            </a:pPr>
            <a:r>
              <a:rPr lang="en-US" dirty="0" smtClean="0"/>
              <a:t>internal and external markers </a:t>
            </a:r>
            <a:r>
              <a:rPr lang="en-US" dirty="0" err="1" smtClean="0"/>
              <a:t>overimposed</a:t>
            </a:r>
            <a:r>
              <a:rPr lang="en-US" dirty="0" smtClean="0"/>
              <a:t> on the gradient of g)</a:t>
            </a:r>
          </a:p>
          <a:p>
            <a:pPr marL="361950" indent="-361950">
              <a:buFont typeface="+mj-lt"/>
              <a:buAutoNum type="alphaLcParenR" startAt="9"/>
            </a:pPr>
            <a:r>
              <a:rPr lang="en-US" spc="-40" dirty="0" smtClean="0"/>
              <a:t>watershed on the gradient of g) with both internal and external markers</a:t>
            </a:r>
          </a:p>
          <a:p>
            <a:pPr marL="361950" indent="-361950">
              <a:buFont typeface="+mj-lt"/>
              <a:buAutoNum type="alphaLcParenR" startAt="9"/>
            </a:pPr>
            <a:r>
              <a:rPr lang="en-US" dirty="0" smtClean="0"/>
              <a:t>final segmentation result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6" y="1019723"/>
            <a:ext cx="5337174" cy="400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4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Watershed to segment overlapping objects (*)</a:t>
            </a:r>
            <a:endParaRPr lang="en-US" dirty="0"/>
          </a:p>
        </p:txBody>
      </p:sp>
      <p:grpSp>
        <p:nvGrpSpPr>
          <p:cNvPr id="14" name="Gruppo 13"/>
          <p:cNvGrpSpPr/>
          <p:nvPr/>
        </p:nvGrpSpPr>
        <p:grpSpPr>
          <a:xfrm>
            <a:off x="3989678" y="1057275"/>
            <a:ext cx="4928896" cy="3930314"/>
            <a:chOff x="3276600" y="929939"/>
            <a:chExt cx="5746750" cy="4295775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929939"/>
              <a:ext cx="1854200" cy="1390650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150" y="929939"/>
              <a:ext cx="1854200" cy="1390650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225" y="2396789"/>
              <a:ext cx="1854200" cy="1390650"/>
            </a:xfrm>
            <a:prstGeom prst="rect">
              <a:avLst/>
            </a:prstGeom>
          </p:spPr>
        </p:pic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150" y="2396789"/>
              <a:ext cx="1854200" cy="1390650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2396789"/>
              <a:ext cx="1854200" cy="1390650"/>
            </a:xfrm>
            <a:prstGeom prst="rect">
              <a:avLst/>
            </a:prstGeom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225" y="3835064"/>
              <a:ext cx="1854200" cy="1390650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9150" y="3835064"/>
              <a:ext cx="1854200" cy="1390650"/>
            </a:xfrm>
            <a:prstGeom prst="rect">
              <a:avLst/>
            </a:prstGeom>
          </p:spPr>
        </p:pic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225" y="929939"/>
              <a:ext cx="1854200" cy="1390650"/>
            </a:xfrm>
            <a:prstGeom prst="rect">
              <a:avLst/>
            </a:prstGeom>
          </p:spPr>
        </p:pic>
      </p:grpSp>
      <p:pic>
        <p:nvPicPr>
          <p:cNvPr id="13" name="Immagin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5878" y="3832560"/>
            <a:ext cx="1401472" cy="105977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3374755" cy="4448468"/>
              </a:xfrm>
            </p:spPr>
            <p:txBody>
              <a:bodyPr anchor="ctr" anchorCtr="0"/>
              <a:lstStyle/>
              <a:p>
                <a:pPr marL="266700" indent="-266700">
                  <a:buFont typeface="+mj-lt"/>
                  <a:buAutoNum type="alphaLcParenR"/>
                </a:pPr>
                <a:r>
                  <a:rPr lang="en-US" sz="1800" dirty="0" smtClean="0"/>
                  <a:t>pills.jpg image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296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192</m:t>
                    </m:r>
                  </m:oMath>
                </a14:m>
                <a:r>
                  <a:rPr lang="en-US" sz="1800" dirty="0" smtClean="0"/>
                  <a:t>)</a:t>
                </a:r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sz="1800" dirty="0" err="1" smtClean="0"/>
                  <a:t>binarization</a:t>
                </a:r>
                <a:r>
                  <a:rPr lang="en-US" sz="1800" dirty="0" smtClean="0"/>
                  <a:t> with Otsu</a:t>
                </a:r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sz="1800" dirty="0" smtClean="0"/>
                  <a:t>opening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r>
                  <a:rPr lang="en-US" sz="1800" dirty="0" smtClean="0"/>
                  <a:t> to remove noise</a:t>
                </a:r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sz="1800" dirty="0" smtClean="0"/>
                  <a:t>distance transform on c)</a:t>
                </a:r>
              </a:p>
              <a:p>
                <a:pPr marL="542925" lvl="1" indent="-177800">
                  <a:spcBef>
                    <a:spcPts val="0"/>
                  </a:spcBef>
                  <a:buFont typeface="Calibri Light" panose="020F0302020204030204" pitchFamily="34" charset="0"/>
                  <a:buChar char="-"/>
                </a:pPr>
                <a:r>
                  <a:rPr lang="en-US" sz="1600" dirty="0" smtClean="0"/>
                  <a:t>each foreground (white) pixel is set to the distance to the closest background (black) pixel</a:t>
                </a:r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sz="1800" dirty="0" err="1" smtClean="0"/>
                  <a:t>thresholding</a:t>
                </a:r>
                <a:r>
                  <a:rPr lang="en-US" sz="1800" dirty="0" smtClean="0"/>
                  <a:t> on d)</a:t>
                </a:r>
                <a:endParaRPr lang="en-US" sz="1800" dirty="0"/>
              </a:p>
              <a:p>
                <a:pPr marL="542925" lvl="1" indent="-177800">
                  <a:spcBef>
                    <a:spcPts val="0"/>
                  </a:spcBef>
                  <a:buFont typeface="Calibri Light" panose="020F0302020204030204" pitchFamily="34" charset="0"/>
                  <a:buChar char="-"/>
                </a:pPr>
                <a:r>
                  <a:rPr lang="en-US" sz="1600" dirty="0" smtClean="0"/>
                  <a:t>"inner" pixels have the highest intensity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/>
                  <a:t>internal markers</a:t>
                </a:r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sz="1800" dirty="0" smtClean="0"/>
                  <a:t>external markers = contour of the dilation of c) with a SE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21×21</m:t>
                    </m:r>
                  </m:oMath>
                </a14:m>
                <a:endParaRPr lang="en-US" sz="1800" dirty="0" smtClean="0"/>
              </a:p>
              <a:p>
                <a:pPr marL="266700" indent="-266700">
                  <a:buFont typeface="+mj-lt"/>
                  <a:buAutoNum type="alphaLcParenR" startAt="8"/>
                </a:pPr>
                <a:r>
                  <a:rPr lang="en-US" sz="1800" dirty="0" smtClean="0"/>
                  <a:t>watershed result</a:t>
                </a:r>
              </a:p>
            </p:txBody>
          </p:sp>
        </mc:Choice>
        <mc:Fallback xmlns="">
          <p:sp>
            <p:nvSpPr>
              <p:cNvPr id="15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3374755" cy="4448468"/>
              </a:xfrm>
              <a:blipFill rotWithShape="0">
                <a:blip r:embed="rId11"/>
                <a:stretch>
                  <a:fillRect l="-4152" r="-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/>
          <p:cNvSpPr txBox="1"/>
          <p:nvPr/>
        </p:nvSpPr>
        <p:spPr>
          <a:xfrm>
            <a:off x="4333875" y="5016868"/>
            <a:ext cx="501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labs/ocv-watershed.cpp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8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Wand like object selection with Watershed (*)</a:t>
            </a:r>
            <a:endParaRPr lang="en-US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4333875" y="4734859"/>
            <a:ext cx="501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see full video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/watershed/magic_wand_demo.mp4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4506" r="55955" b="67355"/>
          <a:stretch/>
        </p:blipFill>
        <p:spPr>
          <a:xfrm>
            <a:off x="1133475" y="1447800"/>
            <a:ext cx="6924675" cy="308610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333750" y="5016868"/>
            <a:ext cx="6012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(*) example code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available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labs/ocv-watershed-magic-wand.cpp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49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models</a:t>
            </a:r>
            <a:endParaRPr lang="en-US" dirty="0"/>
          </a:p>
        </p:txBody>
      </p:sp>
      <p:grpSp>
        <p:nvGrpSpPr>
          <p:cNvPr id="8" name="Gruppo 7"/>
          <p:cNvGrpSpPr/>
          <p:nvPr/>
        </p:nvGrpSpPr>
        <p:grpSpPr>
          <a:xfrm>
            <a:off x="919164" y="1020507"/>
            <a:ext cx="6848473" cy="4146382"/>
            <a:chOff x="304801" y="1020507"/>
            <a:chExt cx="6848473" cy="4146382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108" y="1020507"/>
              <a:ext cx="4831165" cy="718962"/>
            </a:xfrm>
            <a:prstGeom prst="rect">
              <a:avLst/>
            </a:prstGeom>
          </p:spPr>
        </p:pic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109" y="1976159"/>
              <a:ext cx="4831165" cy="3190730"/>
            </a:xfrm>
            <a:prstGeom prst="rect">
              <a:avLst/>
            </a:prstGeom>
          </p:spPr>
        </p:pic>
        <p:sp>
          <p:nvSpPr>
            <p:cNvPr id="6" name="CasellaDiTesto 5"/>
            <p:cNvSpPr txBox="1"/>
            <p:nvPr/>
          </p:nvSpPr>
          <p:spPr>
            <a:xfrm>
              <a:off x="304801" y="1223449"/>
              <a:ext cx="152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Calibri Light" panose="020F0302020204030204" pitchFamily="34" charset="0"/>
                </a:rPr>
                <a:t>ideal</a:t>
              </a:r>
              <a:r>
                <a:rPr lang="en-US" sz="2000" dirty="0" smtClean="0">
                  <a:latin typeface="Calibri Light" panose="020F0302020204030204" pitchFamily="34" charset="0"/>
                </a:rPr>
                <a:t> edges</a:t>
              </a:r>
              <a:endParaRPr lang="it-IT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CasellaDiTesto 6"/>
            <p:cNvSpPr txBox="1"/>
            <p:nvPr/>
          </p:nvSpPr>
          <p:spPr>
            <a:xfrm>
              <a:off x="304801" y="3337999"/>
              <a:ext cx="15239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latin typeface="Calibri Light" panose="020F0302020204030204" pitchFamily="34" charset="0"/>
                </a:rPr>
                <a:t>real</a:t>
              </a:r>
              <a:r>
                <a:rPr lang="en-US" sz="2000" dirty="0" smtClean="0">
                  <a:latin typeface="Calibri Light" panose="020F0302020204030204" pitchFamily="34" charset="0"/>
                </a:rPr>
                <a:t> edges</a:t>
              </a:r>
              <a:endParaRPr lang="it-IT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44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Ramp edges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17" y="984761"/>
            <a:ext cx="2047158" cy="4039103"/>
          </a:xfrm>
          <a:prstGeom prst="rect">
            <a:avLst/>
          </a:prstGeom>
        </p:spPr>
      </p:pic>
      <p:sp>
        <p:nvSpPr>
          <p:cNvPr id="5" name="Segnaposto testo 4"/>
          <p:cNvSpPr txBox="1">
            <a:spLocks/>
          </p:cNvSpPr>
          <p:nvPr/>
        </p:nvSpPr>
        <p:spPr>
          <a:xfrm>
            <a:off x="206645" y="774050"/>
            <a:ext cx="5527405" cy="4448468"/>
          </a:xfrm>
          <a:prstGeom prst="rect">
            <a:avLst/>
          </a:prstGeom>
        </p:spPr>
        <p:txBody>
          <a:bodyPr lIns="0" tIns="108000" rIns="0" anchor="ctr" anchorCtr="0">
            <a:noAutofit/>
          </a:bodyPr>
          <a:lstStyle>
            <a:lvl1pPr marL="274320" indent="-274320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9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4008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1"/>
              </a:buClr>
              <a:buSzPct val="85000"/>
              <a:buFont typeface="Symbol" panose="05050102010706020507" pitchFamily="18" charset="2"/>
              <a:buChar char="-"/>
              <a:defRPr kumimoji="0"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-246888" algn="just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§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</a:t>
            </a:r>
            <a:r>
              <a:rPr lang="en-US" dirty="0"/>
              <a:t>real images, </a:t>
            </a:r>
            <a:r>
              <a:rPr lang="en-US" b="1" dirty="0"/>
              <a:t>ramp edges </a:t>
            </a:r>
            <a:r>
              <a:rPr lang="en-US" dirty="0"/>
              <a:t>are </a:t>
            </a:r>
            <a:r>
              <a:rPr lang="en-US" dirty="0" smtClean="0"/>
              <a:t>the most </a:t>
            </a:r>
            <a:r>
              <a:rPr lang="en-US" dirty="0"/>
              <a:t>common </a:t>
            </a:r>
            <a:r>
              <a:rPr lang="en-US" dirty="0" smtClean="0"/>
              <a:t>(due to </a:t>
            </a:r>
            <a:r>
              <a:rPr lang="en-US" i="1" dirty="0" smtClean="0"/>
              <a:t>blurring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b="1" dirty="0"/>
              <a:t>first derivative </a:t>
            </a:r>
            <a:r>
              <a:rPr lang="en-US" dirty="0" smtClean="0"/>
              <a:t>can be used </a:t>
            </a:r>
            <a:r>
              <a:rPr lang="en-US" dirty="0"/>
              <a:t>to detect an </a:t>
            </a:r>
            <a:r>
              <a:rPr lang="en-US" dirty="0" smtClean="0"/>
              <a:t>edge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sign of the </a:t>
            </a:r>
            <a:r>
              <a:rPr lang="en-US" b="1" dirty="0"/>
              <a:t>second derivative </a:t>
            </a:r>
            <a:r>
              <a:rPr lang="en-US" dirty="0" smtClean="0"/>
              <a:t>tells if </a:t>
            </a:r>
            <a:r>
              <a:rPr lang="en-US" dirty="0"/>
              <a:t>the pixel is on the dark or light </a:t>
            </a:r>
            <a:r>
              <a:rPr lang="en-US" dirty="0" smtClean="0"/>
              <a:t>side of </a:t>
            </a:r>
            <a:r>
              <a:rPr lang="en-US" dirty="0"/>
              <a:t>the </a:t>
            </a:r>
            <a:r>
              <a:rPr lang="en-US" dirty="0" smtClean="0"/>
              <a:t>edge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second derivative:</a:t>
            </a:r>
          </a:p>
          <a:p>
            <a:pPr lvl="1"/>
            <a:r>
              <a:rPr lang="en-US" dirty="0" smtClean="0"/>
              <a:t>produces </a:t>
            </a:r>
            <a:r>
              <a:rPr lang="en-US" dirty="0"/>
              <a:t>a double </a:t>
            </a:r>
            <a:r>
              <a:rPr lang="en-US" dirty="0" smtClean="0"/>
              <a:t>response (undesirable)</a:t>
            </a:r>
            <a:endParaRPr lang="en-US" dirty="0"/>
          </a:p>
          <a:p>
            <a:pPr lvl="1"/>
            <a:r>
              <a:rPr lang="en-US" dirty="0" smtClean="0"/>
              <a:t>allows </a:t>
            </a:r>
            <a:r>
              <a:rPr lang="en-US" dirty="0"/>
              <a:t>the </a:t>
            </a:r>
            <a:r>
              <a:rPr lang="en-US" dirty="0" smtClean="0"/>
              <a:t>exact edge localization </a:t>
            </a:r>
            <a:r>
              <a:rPr lang="en-US" dirty="0"/>
              <a:t>through </a:t>
            </a:r>
            <a:r>
              <a:rPr lang="en-US" b="1" i="1" dirty="0" smtClean="0"/>
              <a:t>zero crossing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70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42900</TotalTime>
  <Words>3010</Words>
  <Application>Microsoft Office PowerPoint</Application>
  <PresentationFormat>Presentazione su schermo (16:10)</PresentationFormat>
  <Paragraphs>525</Paragraphs>
  <Slides>76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76</vt:i4>
      </vt:variant>
    </vt:vector>
  </HeadingPairs>
  <TitlesOfParts>
    <vt:vector size="90" baseType="lpstr">
      <vt:lpstr>Microsoft YaHei</vt:lpstr>
      <vt:lpstr>Arial</vt:lpstr>
      <vt:lpstr>Calibri</vt:lpstr>
      <vt:lpstr>Calibri Light</vt:lpstr>
      <vt:lpstr>Cambria Math</vt:lpstr>
      <vt:lpstr>Consolas</vt:lpstr>
      <vt:lpstr>Constantia</vt:lpstr>
      <vt:lpstr>Courier New</vt:lpstr>
      <vt:lpstr>Symbol</vt:lpstr>
      <vt:lpstr>Times New Roman</vt:lpstr>
      <vt:lpstr>Trebuchet MS</vt:lpstr>
      <vt:lpstr>Wingdings</vt:lpstr>
      <vt:lpstr>Wingdings 2</vt:lpstr>
      <vt:lpstr>Master</vt:lpstr>
      <vt:lpstr>Presentazione standard di PowerPoint</vt:lpstr>
      <vt:lpstr>Image segmentation</vt:lpstr>
      <vt:lpstr>Image segmentation approaches</vt:lpstr>
      <vt:lpstr>Edge-based Segmentation (Gradient-based, Marr-Hildreth, Canny)</vt:lpstr>
      <vt:lpstr>Discontinuity types</vt:lpstr>
      <vt:lpstr>Derivatives</vt:lpstr>
      <vt:lpstr>Derivatives with Sobel and Laplacian kernels</vt:lpstr>
      <vt:lpstr>Edge models</vt:lpstr>
      <vt:lpstr>Ramp edges</vt:lpstr>
      <vt:lpstr>Edges, noise, and derivatives</vt:lpstr>
      <vt:lpstr>Gradient-based edge detection</vt:lpstr>
      <vt:lpstr>Gradient of an image</vt:lpstr>
      <vt:lpstr>Edge and gradient</vt:lpstr>
      <vt:lpstr>An example (*)</vt:lpstr>
      <vt:lpstr>Gradient-based edge detection: the basic algorithm</vt:lpstr>
      <vt:lpstr>Marr-Hildredth / LoG              edge detection</vt:lpstr>
      <vt:lpstr>Marr-Hildreth edge detector</vt:lpstr>
      <vt:lpstr>The Laplacian of the Gaussian (LoG)</vt:lpstr>
      <vt:lpstr>The Marr-Hildreth algorithm</vt:lpstr>
      <vt:lpstr>An example (*)</vt:lpstr>
      <vt:lpstr>Canny edge detection</vt:lpstr>
      <vt:lpstr>Canny's criteria (*)</vt:lpstr>
      <vt:lpstr>Canny's model</vt:lpstr>
      <vt:lpstr>Canny's algorithm</vt:lpstr>
      <vt:lpstr>Non-maxima suppression</vt:lpstr>
      <vt:lpstr>Hysteresis thresholding and edge linking</vt:lpstr>
      <vt:lpstr>Gradient vs. Marr-Hildreth vs. Canny</vt:lpstr>
      <vt:lpstr>Gradient vs. Marr-Hildreth vs. Canny</vt:lpstr>
      <vt:lpstr>Region-based Segmentation (Thresholding, Region Growing, Region Splitting and Merging)</vt:lpstr>
      <vt:lpstr>Thresholding</vt:lpstr>
      <vt:lpstr>Region Growing</vt:lpstr>
      <vt:lpstr>Region Growing: the basic algorithm</vt:lpstr>
      <vt:lpstr>Region Growing: an example</vt:lpstr>
      <vt:lpstr>Region splitting and merging</vt:lpstr>
      <vt:lpstr>Region splitting and merging: quadtree-based partitioning</vt:lpstr>
      <vt:lpstr>Region splitting and merging: examples</vt:lpstr>
      <vt:lpstr>Region splitting and merging: examples</vt:lpstr>
      <vt:lpstr>Mean-shift Segmentation (based on Mean-shift filtering)</vt:lpstr>
      <vt:lpstr>Mean-shift image filtering</vt:lpstr>
      <vt:lpstr>Example</vt:lpstr>
      <vt:lpstr>Overview (*)(**)</vt:lpstr>
      <vt:lpstr>Overview</vt:lpstr>
      <vt:lpstr>Overview</vt:lpstr>
      <vt:lpstr>Towards a more formal definition (*)</vt:lpstr>
      <vt:lpstr>Gradient ascent</vt:lpstr>
      <vt:lpstr>Kernel</vt:lpstr>
      <vt:lpstr>Kernel Density Estimation</vt:lpstr>
      <vt:lpstr>Kernel Density Estimation</vt:lpstr>
      <vt:lpstr>Which kernel?</vt:lpstr>
      <vt:lpstr>Kernel Density Gradient Estimation</vt:lpstr>
      <vt:lpstr>The Mean-Shift Algorithm</vt:lpstr>
      <vt:lpstr>The Mean-Shift Algorithm (with Epanechnikov kernel)</vt:lpstr>
      <vt:lpstr>Mean-shift image filtering</vt:lpstr>
      <vt:lpstr>Mean-shift image filtering</vt:lpstr>
      <vt:lpstr>Mean-shift image filtering</vt:lpstr>
      <vt:lpstr>Mean-shift image filtering</vt:lpstr>
      <vt:lpstr>Mean-shift image filtering</vt:lpstr>
      <vt:lpstr>Mean-shift image filtering</vt:lpstr>
      <vt:lpstr>Mean-shift image filtering</vt:lpstr>
      <vt:lpstr>Mean-Shift Segmentation</vt:lpstr>
      <vt:lpstr>Mean-Shift Segmentation</vt:lpstr>
      <vt:lpstr>Watershed (the Watershed Transform)</vt:lpstr>
      <vt:lpstr>Overview</vt:lpstr>
      <vt:lpstr>Overview (in 3D)</vt:lpstr>
      <vt:lpstr>Algorithm (essentials)</vt:lpstr>
      <vt:lpstr>Dam construction</vt:lpstr>
      <vt:lpstr>An "easy" example</vt:lpstr>
      <vt:lpstr>Another example: oversegmentation</vt:lpstr>
      <vt:lpstr>Marker-controlled Watershed</vt:lpstr>
      <vt:lpstr>Marker-controlled Watershed</vt:lpstr>
      <vt:lpstr>The Watershed segmentation paradigm</vt:lpstr>
      <vt:lpstr>A "hard" example</vt:lpstr>
      <vt:lpstr>A "hard" example</vt:lpstr>
      <vt:lpstr>A "hard" example</vt:lpstr>
      <vt:lpstr>Watershed to segment overlapping objects (*)</vt:lpstr>
      <vt:lpstr>Magic Wand like object selection with Watershed (*)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2546</cp:revision>
  <cp:lastPrinted>2016-02-02T08:24:15Z</cp:lastPrinted>
  <dcterms:created xsi:type="dcterms:W3CDTF">2009-07-02T08:29:41Z</dcterms:created>
  <dcterms:modified xsi:type="dcterms:W3CDTF">2018-04-24T07:02:27Z</dcterms:modified>
</cp:coreProperties>
</file>